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79" r:id="rId1"/>
  </p:sldMasterIdLst>
  <p:notesMasterIdLst>
    <p:notesMasterId r:id="rId14"/>
  </p:notesMasterIdLst>
  <p:handoutMasterIdLst>
    <p:handoutMasterId r:id="rId15"/>
  </p:handoutMasterIdLst>
  <p:sldIdLst>
    <p:sldId id="267" r:id="rId2"/>
    <p:sldId id="258" r:id="rId3"/>
    <p:sldId id="280" r:id="rId4"/>
    <p:sldId id="257" r:id="rId5"/>
    <p:sldId id="266" r:id="rId6"/>
    <p:sldId id="260" r:id="rId7"/>
    <p:sldId id="274" r:id="rId8"/>
    <p:sldId id="281" r:id="rId9"/>
    <p:sldId id="261" r:id="rId10"/>
    <p:sldId id="277" r:id="rId11"/>
    <p:sldId id="279" r:id="rId12"/>
    <p:sldId id="271" r:id="rId13"/>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autoAdjust="0"/>
    <p:restoredTop sz="94660"/>
  </p:normalViewPr>
  <p:slideViewPr>
    <p:cSldViewPr snapToGrid="0" showGuides="1">
      <p:cViewPr varScale="1">
        <p:scale>
          <a:sx n="63" d="100"/>
          <a:sy n="63" d="100"/>
        </p:scale>
        <p:origin x="996"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84500" cy="50165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902075" y="1"/>
            <a:ext cx="2984500" cy="501650"/>
          </a:xfrm>
          <a:prstGeom prst="rect">
            <a:avLst/>
          </a:prstGeom>
        </p:spPr>
        <p:txBody>
          <a:bodyPr vert="horz" lIns="91440" tIns="45720" rIns="91440" bIns="45720" rtlCol="0"/>
          <a:lstStyle>
            <a:lvl1pPr algn="r">
              <a:defRPr sz="1200"/>
            </a:lvl1pPr>
          </a:lstStyle>
          <a:p>
            <a:fld id="{C8905921-C7FE-49C8-9CA0-FAC7BC0B409C}" type="datetimeFigureOut">
              <a:rPr lang="it-IT" smtClean="0"/>
              <a:t>08/10/2018</a:t>
            </a:fld>
            <a:endParaRPr lang="it-IT"/>
          </a:p>
        </p:txBody>
      </p:sp>
      <p:sp>
        <p:nvSpPr>
          <p:cNvPr id="4" name="Segnaposto piè di pagina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06985FBB-1B41-4479-B71D-256578CE1EB5}" type="slidenum">
              <a:rPr lang="it-IT" smtClean="0"/>
              <a:t>‹N›</a:t>
            </a:fld>
            <a:endParaRPr lang="it-IT"/>
          </a:p>
        </p:txBody>
      </p:sp>
    </p:spTree>
    <p:extLst>
      <p:ext uri="{BB962C8B-B14F-4D97-AF65-F5344CB8AC3E}">
        <p14:creationId xmlns:p14="http://schemas.microsoft.com/office/powerpoint/2010/main" val="3791804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84871" cy="502755"/>
          </a:xfrm>
          <a:prstGeom prst="rect">
            <a:avLst/>
          </a:prstGeom>
        </p:spPr>
        <p:txBody>
          <a:bodyPr vert="horz" lIns="96616" tIns="48308" rIns="96616" bIns="48308" rtlCol="0"/>
          <a:lstStyle>
            <a:lvl1pPr algn="l">
              <a:defRPr sz="1300"/>
            </a:lvl1pPr>
          </a:lstStyle>
          <a:p>
            <a:endParaRPr lang="it-IT"/>
          </a:p>
        </p:txBody>
      </p:sp>
      <p:sp>
        <p:nvSpPr>
          <p:cNvPr id="3" name="Segnaposto data 2"/>
          <p:cNvSpPr>
            <a:spLocks noGrp="1"/>
          </p:cNvSpPr>
          <p:nvPr>
            <p:ph type="dt" idx="1"/>
          </p:nvPr>
        </p:nvSpPr>
        <p:spPr>
          <a:xfrm>
            <a:off x="3901699" y="0"/>
            <a:ext cx="2984871" cy="502755"/>
          </a:xfrm>
          <a:prstGeom prst="rect">
            <a:avLst/>
          </a:prstGeom>
        </p:spPr>
        <p:txBody>
          <a:bodyPr vert="horz" lIns="96616" tIns="48308" rIns="96616" bIns="48308" rtlCol="0"/>
          <a:lstStyle>
            <a:lvl1pPr algn="r">
              <a:defRPr sz="1300"/>
            </a:lvl1pPr>
          </a:lstStyle>
          <a:p>
            <a:fld id="{812AE1DE-1435-4DF6-9CD3-4588B217E6FA}" type="datetimeFigureOut">
              <a:rPr lang="it-IT" smtClean="0"/>
              <a:t>08/10/2018</a:t>
            </a:fld>
            <a:endParaRPr lang="it-IT"/>
          </a:p>
        </p:txBody>
      </p:sp>
      <p:sp>
        <p:nvSpPr>
          <p:cNvPr id="4" name="Segnaposto immagine diapositiva 3"/>
          <p:cNvSpPr>
            <a:spLocks noGrp="1" noRot="1" noChangeAspect="1"/>
          </p:cNvSpPr>
          <p:nvPr>
            <p:ph type="sldImg" idx="2"/>
          </p:nvPr>
        </p:nvSpPr>
        <p:spPr>
          <a:xfrm>
            <a:off x="436563" y="1250950"/>
            <a:ext cx="6015037" cy="3384550"/>
          </a:xfrm>
          <a:prstGeom prst="rect">
            <a:avLst/>
          </a:prstGeom>
          <a:noFill/>
          <a:ln w="12700">
            <a:solidFill>
              <a:prstClr val="black"/>
            </a:solidFill>
          </a:ln>
        </p:spPr>
        <p:txBody>
          <a:bodyPr vert="horz" lIns="96616" tIns="48308" rIns="96616" bIns="48308" rtlCol="0" anchor="ctr"/>
          <a:lstStyle/>
          <a:p>
            <a:endParaRPr lang="it-IT"/>
          </a:p>
        </p:txBody>
      </p:sp>
      <p:sp>
        <p:nvSpPr>
          <p:cNvPr id="5" name="Segnaposto note 4"/>
          <p:cNvSpPr>
            <a:spLocks noGrp="1"/>
          </p:cNvSpPr>
          <p:nvPr>
            <p:ph type="body" sz="quarter" idx="3"/>
          </p:nvPr>
        </p:nvSpPr>
        <p:spPr>
          <a:xfrm>
            <a:off x="688817" y="4822270"/>
            <a:ext cx="5510530" cy="3945493"/>
          </a:xfrm>
          <a:prstGeom prst="rect">
            <a:avLst/>
          </a:prstGeom>
        </p:spPr>
        <p:txBody>
          <a:bodyPr vert="horz" lIns="96616" tIns="48308" rIns="96616" bIns="48308"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517547"/>
            <a:ext cx="2984871" cy="502755"/>
          </a:xfrm>
          <a:prstGeom prst="rect">
            <a:avLst/>
          </a:prstGeom>
        </p:spPr>
        <p:txBody>
          <a:bodyPr vert="horz" lIns="96616" tIns="48308" rIns="96616" bIns="48308" rtlCol="0" anchor="b"/>
          <a:lstStyle>
            <a:lvl1pPr algn="l">
              <a:defRPr sz="1300"/>
            </a:lvl1pPr>
          </a:lstStyle>
          <a:p>
            <a:endParaRPr lang="it-IT"/>
          </a:p>
        </p:txBody>
      </p:sp>
      <p:sp>
        <p:nvSpPr>
          <p:cNvPr id="7" name="Segnaposto numero diapositiva 6"/>
          <p:cNvSpPr>
            <a:spLocks noGrp="1"/>
          </p:cNvSpPr>
          <p:nvPr>
            <p:ph type="sldNum" sz="quarter" idx="5"/>
          </p:nvPr>
        </p:nvSpPr>
        <p:spPr>
          <a:xfrm>
            <a:off x="3901699" y="9517547"/>
            <a:ext cx="2984871" cy="502755"/>
          </a:xfrm>
          <a:prstGeom prst="rect">
            <a:avLst/>
          </a:prstGeom>
        </p:spPr>
        <p:txBody>
          <a:bodyPr vert="horz" lIns="96616" tIns="48308" rIns="96616" bIns="48308" rtlCol="0" anchor="b"/>
          <a:lstStyle>
            <a:lvl1pPr algn="r">
              <a:defRPr sz="1300"/>
            </a:lvl1pPr>
          </a:lstStyle>
          <a:p>
            <a:fld id="{973D9B20-C49C-42BB-B110-7E0EE9C82681}" type="slidenum">
              <a:rPr lang="it-IT" smtClean="0"/>
              <a:t>‹N›</a:t>
            </a:fld>
            <a:endParaRPr lang="it-IT"/>
          </a:p>
        </p:txBody>
      </p:sp>
    </p:spTree>
    <p:extLst>
      <p:ext uri="{BB962C8B-B14F-4D97-AF65-F5344CB8AC3E}">
        <p14:creationId xmlns:p14="http://schemas.microsoft.com/office/powerpoint/2010/main" val="4131002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it-IT"/>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417687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729E8B9-4569-4076-9B2D-80248E19FE02}" type="datetimeFigureOut">
              <a:rPr lang="it-IT" smtClean="0"/>
              <a:t>08/10/2018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177016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it-IT"/>
              <a:t>Fare clic per modificare lo stile del titolo</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923407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it-IT"/>
              <a:t>Fare clic per modificare lo stile del titolo</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59208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845130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1692584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it-IT"/>
              <a:t>Fare clic per modificare lo stile del titolo</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4"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407487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894583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10476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2626532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1968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729E8B9-4569-4076-9B2D-80248E19FE02}" type="datetimeFigureOut">
              <a:rPr lang="it-IT" smtClean="0"/>
              <a:t>08/10/2018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00144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729E8B9-4569-4076-9B2D-80248E19FE02}" type="datetimeFigureOut">
              <a:rPr lang="it-IT" smtClean="0"/>
              <a:t>08/10/2018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262135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7" name="Date Placeholder 2"/>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3"/>
          <p:cNvSpPr>
            <a:spLocks noGrp="1"/>
          </p:cNvSpPr>
          <p:nvPr>
            <p:ph type="ftr" sz="quarter" idx="11"/>
          </p:nvPr>
        </p:nvSpPr>
        <p:spPr/>
        <p:txBody>
          <a:bodyPr/>
          <a:lstStyle/>
          <a:p>
            <a:endParaRPr lang="it-IT"/>
          </a:p>
        </p:txBody>
      </p:sp>
      <p:sp>
        <p:nvSpPr>
          <p:cNvPr id="6" name="Slide Number Placeholder 4"/>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57630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2"/>
          <p:cNvSpPr>
            <a:spLocks noGrp="1"/>
          </p:cNvSpPr>
          <p:nvPr>
            <p:ph type="ftr" sz="quarter" idx="11"/>
          </p:nvPr>
        </p:nvSpPr>
        <p:spPr/>
        <p:txBody>
          <a:bodyPr/>
          <a:lstStyle/>
          <a:p>
            <a:endParaRPr lang="it-IT"/>
          </a:p>
        </p:txBody>
      </p:sp>
      <p:sp>
        <p:nvSpPr>
          <p:cNvPr id="6" name="Slide Number Placeholder 3"/>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394504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7" name="Date Placeholder 4"/>
          <p:cNvSpPr>
            <a:spLocks noGrp="1"/>
          </p:cNvSpPr>
          <p:nvPr>
            <p:ph type="dt" sz="half" idx="10"/>
          </p:nvPr>
        </p:nvSpPr>
        <p:spPr/>
        <p:txBody>
          <a:bodyPr/>
          <a:lstStyle/>
          <a:p>
            <a:fld id="{D729E8B9-4569-4076-9B2D-80248E19FE02}" type="datetimeFigureOut">
              <a:rPr lang="it-IT" smtClean="0"/>
              <a:t>08/10/2018</a:t>
            </a:fld>
            <a:endParaRPr lang="it-IT"/>
          </a:p>
        </p:txBody>
      </p:sp>
      <p:sp>
        <p:nvSpPr>
          <p:cNvPr id="5" name="Footer Placeholder 5"/>
          <p:cNvSpPr>
            <a:spLocks noGrp="1"/>
          </p:cNvSpPr>
          <p:nvPr>
            <p:ph type="ftr" sz="quarter" idx="11"/>
          </p:nvPr>
        </p:nvSpPr>
        <p:spPr/>
        <p:txBody>
          <a:bodyPr/>
          <a:lstStyle/>
          <a:p>
            <a:endParaRPr lang="it-IT"/>
          </a:p>
        </p:txBody>
      </p:sp>
      <p:sp>
        <p:nvSpPr>
          <p:cNvPr id="6" name="Slide Number Placeholder 6"/>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2116983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729E8B9-4569-4076-9B2D-80248E19FE02}" type="datetimeFigureOut">
              <a:rPr lang="it-IT" smtClean="0"/>
              <a:t>08/10/2018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A03E9BF-FF49-48EC-A7B5-3BE2834E37A8}" type="slidenum">
              <a:rPr lang="it-IT" smtClean="0"/>
              <a:t>‹N›</a:t>
            </a:fld>
            <a:endParaRPr lang="it-IT"/>
          </a:p>
        </p:txBody>
      </p:sp>
    </p:spTree>
    <p:extLst>
      <p:ext uri="{BB962C8B-B14F-4D97-AF65-F5344CB8AC3E}">
        <p14:creationId xmlns:p14="http://schemas.microsoft.com/office/powerpoint/2010/main" val="67268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729E8B9-4569-4076-9B2D-80248E19FE02}" type="datetimeFigureOut">
              <a:rPr lang="it-IT" smtClean="0"/>
              <a:t>08/10/2018</a:t>
            </a:fld>
            <a:endParaRPr lang="it-IT"/>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it-IT"/>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A03E9BF-FF49-48EC-A7B5-3BE2834E37A8}" type="slidenum">
              <a:rPr lang="it-IT" smtClean="0"/>
              <a:t>‹N›</a:t>
            </a:fld>
            <a:endParaRPr lang="it-IT"/>
          </a:p>
        </p:txBody>
      </p:sp>
    </p:spTree>
    <p:extLst>
      <p:ext uri="{BB962C8B-B14F-4D97-AF65-F5344CB8AC3E}">
        <p14:creationId xmlns:p14="http://schemas.microsoft.com/office/powerpoint/2010/main" val="3419590771"/>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003118" y="479526"/>
            <a:ext cx="4185761" cy="461665"/>
          </a:xfrm>
          <a:prstGeom prst="rect">
            <a:avLst/>
          </a:prstGeom>
        </p:spPr>
        <p:txBody>
          <a:bodyPr wrap="none">
            <a:spAutoFit/>
          </a:bodyPr>
          <a:lstStyle/>
          <a:p>
            <a:r>
              <a:rPr lang="it-IT" sz="2400" b="1" u="sng" dirty="0">
                <a:effectLst>
                  <a:outerShdw blurRad="38100" dist="38100" dir="2700000" algn="tl">
                    <a:srgbClr val="000000">
                      <a:alpha val="43137"/>
                    </a:srgbClr>
                  </a:outerShdw>
                </a:effectLst>
                <a:latin typeface="+mj-lt"/>
              </a:rPr>
              <a:t>CONFERENZA DEI TERRITORI</a:t>
            </a:r>
          </a:p>
        </p:txBody>
      </p:sp>
      <p:sp>
        <p:nvSpPr>
          <p:cNvPr id="7" name="Rettangolo 6"/>
          <p:cNvSpPr/>
          <p:nvPr/>
        </p:nvSpPr>
        <p:spPr>
          <a:xfrm>
            <a:off x="3047999" y="5690352"/>
            <a:ext cx="6096000" cy="923330"/>
          </a:xfrm>
          <a:prstGeom prst="rect">
            <a:avLst/>
          </a:prstGeom>
        </p:spPr>
        <p:txBody>
          <a:bodyPr>
            <a:spAutoFit/>
          </a:bodyPr>
          <a:lstStyle/>
          <a:p>
            <a:pPr algn="ctr" fontAlgn="base"/>
            <a:r>
              <a:rPr lang="it-IT" b="1" dirty="0">
                <a:latin typeface="+mj-lt"/>
              </a:rPr>
              <a:t>FIRENZE, 6 e 7 OTTOBRE 2018</a:t>
            </a:r>
            <a:br>
              <a:rPr lang="it-IT" dirty="0">
                <a:latin typeface="+mj-lt"/>
              </a:rPr>
            </a:br>
            <a:r>
              <a:rPr lang="it-IT" b="1" dirty="0">
                <a:latin typeface="+mj-lt"/>
              </a:rPr>
              <a:t>Circolo ARCI “LIPPI”</a:t>
            </a:r>
            <a:br>
              <a:rPr lang="it-IT" dirty="0">
                <a:latin typeface="+mj-lt"/>
              </a:rPr>
            </a:br>
            <a:r>
              <a:rPr lang="it-IT" b="1" dirty="0">
                <a:latin typeface="+mj-lt"/>
              </a:rPr>
              <a:t>Via Pietro Fanfani 16</a:t>
            </a:r>
            <a:endParaRPr lang="it-IT" sz="2000" i="0" u="none" strike="noStrike" dirty="0">
              <a:effectLst/>
              <a:latin typeface="+mj-lt"/>
            </a:endParaRPr>
          </a:p>
        </p:txBody>
      </p:sp>
      <p:pic>
        <p:nvPicPr>
          <p:cNvPr id="9218" name="Picture 2" descr="Risultati immagini per e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054" y="4089192"/>
            <a:ext cx="3673475" cy="1147961"/>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1998562" y="1710508"/>
            <a:ext cx="8194871" cy="2308324"/>
          </a:xfrm>
          <a:prstGeom prst="rect">
            <a:avLst/>
          </a:prstGeom>
        </p:spPr>
        <p:txBody>
          <a:bodyPr wrap="none">
            <a:spAutoFit/>
          </a:bodyPr>
          <a:lstStyle/>
          <a:p>
            <a:pPr algn="ctr"/>
            <a:r>
              <a:rPr lang="it-IT" sz="3600" b="1" dirty="0">
                <a:effectLst>
                  <a:outerShdw blurRad="38100" dist="38100" dir="2700000" algn="tl">
                    <a:srgbClr val="000000">
                      <a:alpha val="43137"/>
                    </a:srgbClr>
                  </a:outerShdw>
                </a:effectLst>
                <a:latin typeface="+mj-lt"/>
              </a:rPr>
              <a:t>Lo sfruttamento finanziario</a:t>
            </a:r>
          </a:p>
          <a:p>
            <a:pPr algn="ctr"/>
            <a:r>
              <a:rPr lang="it-IT" sz="3600" b="1" dirty="0">
                <a:effectLst>
                  <a:outerShdw blurRad="38100" dist="38100" dir="2700000" algn="tl">
                    <a:srgbClr val="000000">
                      <a:alpha val="43137"/>
                    </a:srgbClr>
                  </a:outerShdw>
                </a:effectLst>
                <a:latin typeface="+mj-lt"/>
              </a:rPr>
              <a:t>della Piana metropolitana fiorentina</a:t>
            </a:r>
            <a:br>
              <a:rPr lang="it-IT" sz="3600" b="1" dirty="0">
                <a:effectLst>
                  <a:outerShdw blurRad="38100" dist="38100" dir="2700000" algn="tl">
                    <a:srgbClr val="000000">
                      <a:alpha val="43137"/>
                    </a:srgbClr>
                  </a:outerShdw>
                </a:effectLst>
                <a:latin typeface="+mj-lt"/>
              </a:rPr>
            </a:br>
            <a:r>
              <a:rPr lang="it-IT" sz="3600" b="1" dirty="0">
                <a:effectLst>
                  <a:outerShdw blurRad="38100" dist="38100" dir="2700000" algn="tl">
                    <a:srgbClr val="000000">
                      <a:alpha val="43137"/>
                    </a:srgbClr>
                  </a:outerShdw>
                </a:effectLst>
                <a:latin typeface="+mj-lt"/>
              </a:rPr>
              <a:t>e le </a:t>
            </a:r>
          </a:p>
          <a:p>
            <a:pPr algn="ctr"/>
            <a:r>
              <a:rPr lang="it-IT" sz="3600" b="1" dirty="0">
                <a:effectLst>
                  <a:outerShdw blurRad="38100" dist="38100" dir="2700000" algn="tl">
                    <a:srgbClr val="000000">
                      <a:alpha val="43137"/>
                    </a:srgbClr>
                  </a:outerShdw>
                </a:effectLst>
                <a:latin typeface="+mj-lt"/>
              </a:rPr>
              <a:t>sperimentazioni territoriali</a:t>
            </a:r>
          </a:p>
        </p:txBody>
      </p:sp>
    </p:spTree>
    <p:extLst>
      <p:ext uri="{BB962C8B-B14F-4D97-AF65-F5344CB8AC3E}">
        <p14:creationId xmlns:p14="http://schemas.microsoft.com/office/powerpoint/2010/main" val="1282329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64" y="1006168"/>
            <a:ext cx="9384671" cy="5394632"/>
          </a:xfrm>
          <a:prstGeom prst="rect">
            <a:avLst/>
          </a:prstGeom>
        </p:spPr>
      </p:pic>
      <p:sp>
        <p:nvSpPr>
          <p:cNvPr id="5" name="Rettangolo 4"/>
          <p:cNvSpPr/>
          <p:nvPr/>
        </p:nvSpPr>
        <p:spPr>
          <a:xfrm>
            <a:off x="1039018" y="239494"/>
            <a:ext cx="8603637" cy="461665"/>
          </a:xfrm>
          <a:prstGeom prst="rect">
            <a:avLst/>
          </a:prstGeom>
        </p:spPr>
        <p:txBody>
          <a:bodyPr wrap="none">
            <a:spAutoFit/>
          </a:bodyPr>
          <a:lstStyle/>
          <a:p>
            <a:r>
              <a:rPr lang="it-IT" sz="2400" b="1" u="sng" dirty="0"/>
              <a:t>Svincolo di Peretola – Terza corsia Fi-Mare A11 – 50 ettari</a:t>
            </a:r>
          </a:p>
        </p:txBody>
      </p:sp>
    </p:spTree>
    <p:extLst>
      <p:ext uri="{BB962C8B-B14F-4D97-AF65-F5344CB8AC3E}">
        <p14:creationId xmlns:p14="http://schemas.microsoft.com/office/powerpoint/2010/main" val="997237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isultati immagini per inceneritore firen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168" y="1209674"/>
            <a:ext cx="6456363" cy="430424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1039018" y="239494"/>
            <a:ext cx="7007046" cy="461665"/>
          </a:xfrm>
          <a:prstGeom prst="rect">
            <a:avLst/>
          </a:prstGeom>
        </p:spPr>
        <p:txBody>
          <a:bodyPr wrap="none">
            <a:spAutoFit/>
          </a:bodyPr>
          <a:lstStyle/>
          <a:p>
            <a:r>
              <a:rPr lang="it-IT" sz="2400" b="1" u="sng" dirty="0"/>
              <a:t>Inceneritore Case Passerini – Firenze – 8 ettari </a:t>
            </a:r>
          </a:p>
        </p:txBody>
      </p:sp>
      <p:pic>
        <p:nvPicPr>
          <p:cNvPr id="7172" name="Picture 4" descr="Risultati immagini per inceneritore firenz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47025" y="4223002"/>
            <a:ext cx="3549650" cy="221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3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09875" y="1024234"/>
            <a:ext cx="5353050" cy="2523768"/>
          </a:xfrm>
          <a:prstGeom prst="rect">
            <a:avLst/>
          </a:prstGeom>
        </p:spPr>
        <p:txBody>
          <a:bodyPr wrap="square">
            <a:spAutoFit/>
          </a:bodyPr>
          <a:lstStyle/>
          <a:p>
            <a:r>
              <a:rPr lang="it-IT" sz="2000" b="1" dirty="0"/>
              <a:t>Nuovo PUE  di Castello 2018    168 ettari</a:t>
            </a:r>
          </a:p>
          <a:p>
            <a:r>
              <a:rPr lang="it-IT" sz="2000" b="1" dirty="0"/>
              <a:t>Cittadella Viola                           48 ettari</a:t>
            </a:r>
          </a:p>
          <a:p>
            <a:r>
              <a:rPr lang="it-IT" sz="2000" b="1" dirty="0"/>
              <a:t>Aeroporto intercontinentale    320 ettari</a:t>
            </a:r>
          </a:p>
          <a:p>
            <a:r>
              <a:rPr lang="it-IT" sz="2000" b="1" dirty="0"/>
              <a:t>Svincolo di Peretola – A11         50 ettari</a:t>
            </a:r>
          </a:p>
          <a:p>
            <a:r>
              <a:rPr lang="it-IT" sz="2000" b="1" dirty="0"/>
              <a:t>Inceneritore					    8 ettari</a:t>
            </a:r>
          </a:p>
          <a:p>
            <a:endParaRPr lang="it-IT" sz="2000" b="1" dirty="0"/>
          </a:p>
          <a:p>
            <a:r>
              <a:rPr lang="it-IT" sz="2000" b="1" dirty="0"/>
              <a:t>Totale superficie 				594 ettari</a:t>
            </a:r>
          </a:p>
          <a:p>
            <a:endParaRPr lang="it-IT" dirty="0"/>
          </a:p>
        </p:txBody>
      </p:sp>
      <p:sp>
        <p:nvSpPr>
          <p:cNvPr id="6" name="Rettangolo 5"/>
          <p:cNvSpPr/>
          <p:nvPr/>
        </p:nvSpPr>
        <p:spPr>
          <a:xfrm>
            <a:off x="7855310" y="4664908"/>
            <a:ext cx="2861681" cy="646331"/>
          </a:xfrm>
          <a:prstGeom prst="rect">
            <a:avLst/>
          </a:prstGeom>
          <a:ln>
            <a:solidFill>
              <a:schemeClr val="tx1"/>
            </a:solidFill>
          </a:ln>
        </p:spPr>
        <p:txBody>
          <a:bodyPr wrap="none">
            <a:spAutoFit/>
          </a:bodyPr>
          <a:lstStyle/>
          <a:p>
            <a:r>
              <a:rPr lang="it-IT" b="1" dirty="0"/>
              <a:t>Centro storico di Firenze</a:t>
            </a:r>
          </a:p>
          <a:p>
            <a:r>
              <a:rPr lang="it-IT" b="1" dirty="0"/>
              <a:t>531 ettari</a:t>
            </a:r>
          </a:p>
        </p:txBody>
      </p:sp>
      <p:cxnSp>
        <p:nvCxnSpPr>
          <p:cNvPr id="8" name="Connettore diritto 7"/>
          <p:cNvCxnSpPr>
            <a:stCxn id="6" idx="1"/>
          </p:cNvCxnSpPr>
          <p:nvPr/>
        </p:nvCxnSpPr>
        <p:spPr>
          <a:xfrm flipH="1" flipV="1">
            <a:off x="6315076" y="4940955"/>
            <a:ext cx="1540234" cy="4711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Immagine 6"/>
          <p:cNvPicPr/>
          <p:nvPr/>
        </p:nvPicPr>
        <p:blipFill rotWithShape="1">
          <a:blip r:embed="rId2" cstate="email">
            <a:extLst>
              <a:ext uri="{28A0092B-C50C-407E-A947-70E740481C1C}">
                <a14:useLocalDpi xmlns:a14="http://schemas.microsoft.com/office/drawing/2010/main"/>
              </a:ext>
            </a:extLst>
          </a:blip>
          <a:srcRect/>
          <a:stretch/>
        </p:blipFill>
        <p:spPr bwMode="auto">
          <a:xfrm>
            <a:off x="2927942" y="3638550"/>
            <a:ext cx="3891915" cy="2603500"/>
          </a:xfrm>
          <a:prstGeom prst="rect">
            <a:avLst/>
          </a:prstGeom>
          <a:ln>
            <a:noFill/>
          </a:ln>
          <a:extLst>
            <a:ext uri="{53640926-AAD7-44D8-BBD7-CCE9431645EC}">
              <a14:shadowObscured xmlns:a14="http://schemas.microsoft.com/office/drawing/2010/main"/>
            </a:ext>
          </a:extLst>
        </p:spPr>
      </p:pic>
      <p:cxnSp>
        <p:nvCxnSpPr>
          <p:cNvPr id="5" name="Connettore diritto 4"/>
          <p:cNvCxnSpPr/>
          <p:nvPr/>
        </p:nvCxnSpPr>
        <p:spPr>
          <a:xfrm>
            <a:off x="2927942" y="2714625"/>
            <a:ext cx="47682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78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0288" y="900603"/>
            <a:ext cx="6459429" cy="5056794"/>
          </a:xfrm>
          <a:prstGeom prst="rect">
            <a:avLst/>
          </a:prstGeom>
        </p:spPr>
      </p:pic>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50723">
            <a:off x="296264" y="312418"/>
            <a:ext cx="3826306" cy="3282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9149">
            <a:off x="638153" y="3268979"/>
            <a:ext cx="3796976" cy="3160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asellaDiTesto 6"/>
          <p:cNvSpPr txBox="1"/>
          <p:nvPr/>
        </p:nvSpPr>
        <p:spPr>
          <a:xfrm>
            <a:off x="8782050" y="98154"/>
            <a:ext cx="2674835" cy="461665"/>
          </a:xfrm>
          <a:prstGeom prst="rect">
            <a:avLst/>
          </a:prstGeom>
          <a:noFill/>
        </p:spPr>
        <p:txBody>
          <a:bodyPr wrap="none" rtlCol="0">
            <a:spAutoFit/>
          </a:bodyPr>
          <a:lstStyle/>
          <a:p>
            <a:r>
              <a:rPr lang="it-IT" sz="2400" b="1" dirty="0"/>
              <a:t>P.U.E. Castello 2005</a:t>
            </a:r>
          </a:p>
        </p:txBody>
      </p:sp>
      <p:pic>
        <p:nvPicPr>
          <p:cNvPr id="8" name="Picture 4" descr="Castell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1240097">
            <a:off x="9254308" y="4345735"/>
            <a:ext cx="2579892" cy="17612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1" name="Rettangolo 10"/>
          <p:cNvSpPr/>
          <p:nvPr/>
        </p:nvSpPr>
        <p:spPr>
          <a:xfrm>
            <a:off x="4710288" y="6035351"/>
            <a:ext cx="4522828" cy="3693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4710288" y="6035351"/>
            <a:ext cx="4719374" cy="369332"/>
          </a:xfrm>
          <a:prstGeom prst="rect">
            <a:avLst/>
          </a:prstGeom>
          <a:noFill/>
        </p:spPr>
        <p:txBody>
          <a:bodyPr wrap="square" rtlCol="0">
            <a:spAutoFit/>
          </a:bodyPr>
          <a:lstStyle/>
          <a:p>
            <a:r>
              <a:rPr lang="it-IT" b="1" dirty="0">
                <a:solidFill>
                  <a:schemeClr val="bg1"/>
                </a:solidFill>
              </a:rPr>
              <a:t>Totale superficie edificabile 440.000 mq.</a:t>
            </a:r>
          </a:p>
        </p:txBody>
      </p:sp>
    </p:spTree>
    <p:extLst>
      <p:ext uri="{BB962C8B-B14F-4D97-AF65-F5344CB8AC3E}">
        <p14:creationId xmlns:p14="http://schemas.microsoft.com/office/powerpoint/2010/main" val="152082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vertical)">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360" t="10222" r="5402" b="6026"/>
          <a:stretch/>
        </p:blipFill>
        <p:spPr>
          <a:xfrm>
            <a:off x="1493905" y="1428750"/>
            <a:ext cx="9305925" cy="4752976"/>
          </a:xfrm>
          <a:prstGeom prst="rect">
            <a:avLst/>
          </a:prstGeom>
          <a:ln>
            <a:noFill/>
          </a:ln>
          <a:effectLst>
            <a:softEdge rad="112500"/>
          </a:effectLst>
        </p:spPr>
      </p:pic>
      <p:sp>
        <p:nvSpPr>
          <p:cNvPr id="5" name="CasellaDiTesto 4"/>
          <p:cNvSpPr txBox="1"/>
          <p:nvPr/>
        </p:nvSpPr>
        <p:spPr>
          <a:xfrm>
            <a:off x="5867400" y="3293031"/>
            <a:ext cx="1332416"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Aeroporto</a:t>
            </a:r>
          </a:p>
        </p:txBody>
      </p:sp>
      <p:sp>
        <p:nvSpPr>
          <p:cNvPr id="6" name="CasellaDiTesto 5"/>
          <p:cNvSpPr txBox="1"/>
          <p:nvPr/>
        </p:nvSpPr>
        <p:spPr>
          <a:xfrm>
            <a:off x="5991225" y="3959781"/>
            <a:ext cx="1091966"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Castello</a:t>
            </a:r>
          </a:p>
        </p:txBody>
      </p:sp>
      <p:sp>
        <p:nvSpPr>
          <p:cNvPr id="7" name="CasellaDiTesto 6"/>
          <p:cNvSpPr txBox="1"/>
          <p:nvPr/>
        </p:nvSpPr>
        <p:spPr>
          <a:xfrm>
            <a:off x="7278127" y="4329113"/>
            <a:ext cx="893193"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Novoli</a:t>
            </a:r>
          </a:p>
        </p:txBody>
      </p:sp>
      <p:sp>
        <p:nvSpPr>
          <p:cNvPr id="8" name="CasellaDiTesto 7"/>
          <p:cNvSpPr txBox="1"/>
          <p:nvPr/>
        </p:nvSpPr>
        <p:spPr>
          <a:xfrm>
            <a:off x="8363977" y="5253038"/>
            <a:ext cx="963725"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Firenze</a:t>
            </a:r>
          </a:p>
        </p:txBody>
      </p:sp>
      <p:sp>
        <p:nvSpPr>
          <p:cNvPr id="9" name="CasellaDiTesto 8"/>
          <p:cNvSpPr txBox="1"/>
          <p:nvPr/>
        </p:nvSpPr>
        <p:spPr>
          <a:xfrm>
            <a:off x="3711040" y="2626281"/>
            <a:ext cx="2156360"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Parco della Piana</a:t>
            </a:r>
          </a:p>
        </p:txBody>
      </p:sp>
      <p:sp>
        <p:nvSpPr>
          <p:cNvPr id="10" name="Rettangolo 9"/>
          <p:cNvSpPr/>
          <p:nvPr/>
        </p:nvSpPr>
        <p:spPr>
          <a:xfrm>
            <a:off x="1039018" y="239494"/>
            <a:ext cx="2459328" cy="461665"/>
          </a:xfrm>
          <a:prstGeom prst="rect">
            <a:avLst/>
          </a:prstGeom>
        </p:spPr>
        <p:txBody>
          <a:bodyPr wrap="none">
            <a:spAutoFit/>
          </a:bodyPr>
          <a:lstStyle/>
          <a:p>
            <a:r>
              <a:rPr lang="it-IT" sz="2400" b="1" u="sng" dirty="0"/>
              <a:t>Lo stato attuale</a:t>
            </a:r>
          </a:p>
        </p:txBody>
      </p:sp>
      <p:sp>
        <p:nvSpPr>
          <p:cNvPr id="11" name="CasellaDiTesto 10"/>
          <p:cNvSpPr txBox="1"/>
          <p:nvPr/>
        </p:nvSpPr>
        <p:spPr>
          <a:xfrm>
            <a:off x="5193978" y="4687372"/>
            <a:ext cx="1107996"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Peretola</a:t>
            </a:r>
          </a:p>
        </p:txBody>
      </p:sp>
      <p:sp>
        <p:nvSpPr>
          <p:cNvPr id="12" name="CasellaDiTesto 11"/>
          <p:cNvSpPr txBox="1"/>
          <p:nvPr/>
        </p:nvSpPr>
        <p:spPr>
          <a:xfrm>
            <a:off x="7441597" y="2821544"/>
            <a:ext cx="1733167"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Ville Medicee</a:t>
            </a:r>
          </a:p>
        </p:txBody>
      </p:sp>
      <p:sp>
        <p:nvSpPr>
          <p:cNvPr id="13" name="CasellaDiTesto 12"/>
          <p:cNvSpPr txBox="1"/>
          <p:nvPr/>
        </p:nvSpPr>
        <p:spPr>
          <a:xfrm>
            <a:off x="1539641" y="2976087"/>
            <a:ext cx="1891865"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Campi Bisenzio</a:t>
            </a:r>
          </a:p>
        </p:txBody>
      </p:sp>
      <p:sp>
        <p:nvSpPr>
          <p:cNvPr id="14" name="CasellaDiTesto 13"/>
          <p:cNvSpPr txBox="1"/>
          <p:nvPr/>
        </p:nvSpPr>
        <p:spPr>
          <a:xfrm>
            <a:off x="4789220" y="1563470"/>
            <a:ext cx="1917513" cy="369332"/>
          </a:xfrm>
          <a:prstGeom prst="rect">
            <a:avLst/>
          </a:prstGeom>
          <a:noFill/>
        </p:spPr>
        <p:txBody>
          <a:bodyPr wrap="none" rtlCol="0">
            <a:spAutoFit/>
          </a:bodyPr>
          <a:lstStyle/>
          <a:p>
            <a:r>
              <a:rPr lang="it-IT" b="1" dirty="0">
                <a:effectLst>
                  <a:outerShdw blurRad="38100" dist="38100" dir="2700000" algn="tl">
                    <a:srgbClr val="000000">
                      <a:alpha val="43137"/>
                    </a:srgbClr>
                  </a:outerShdw>
                </a:effectLst>
              </a:rPr>
              <a:t>Sesto Fiorentino</a:t>
            </a:r>
          </a:p>
        </p:txBody>
      </p:sp>
    </p:spTree>
    <p:extLst>
      <p:ext uri="{BB962C8B-B14F-4D97-AF65-F5344CB8AC3E}">
        <p14:creationId xmlns:p14="http://schemas.microsoft.com/office/powerpoint/2010/main" val="2508522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13839" y="257174"/>
            <a:ext cx="18110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985" y="245655"/>
            <a:ext cx="10010030" cy="6525713"/>
          </a:xfrm>
          <a:prstGeom prst="rect">
            <a:avLst/>
          </a:prstGeom>
        </p:spPr>
      </p:pic>
      <p:sp>
        <p:nvSpPr>
          <p:cNvPr id="8" name="CasellaDiTesto 7"/>
          <p:cNvSpPr txBox="1"/>
          <p:nvPr/>
        </p:nvSpPr>
        <p:spPr>
          <a:xfrm>
            <a:off x="89452" y="-64690"/>
            <a:ext cx="6818242" cy="461665"/>
          </a:xfrm>
          <a:prstGeom prst="rect">
            <a:avLst/>
          </a:prstGeom>
          <a:noFill/>
        </p:spPr>
        <p:txBody>
          <a:bodyPr wrap="square" rtlCol="0">
            <a:spAutoFit/>
          </a:bodyPr>
          <a:lstStyle/>
          <a:p>
            <a:r>
              <a:rPr lang="it-IT" sz="2400" b="1" u="sng" dirty="0"/>
              <a:t>Mosaico degli interventi nell’area di Castello</a:t>
            </a:r>
          </a:p>
        </p:txBody>
      </p:sp>
    </p:spTree>
    <p:extLst>
      <p:ext uri="{BB962C8B-B14F-4D97-AF65-F5344CB8AC3E}">
        <p14:creationId xmlns:p14="http://schemas.microsoft.com/office/powerpoint/2010/main" val="252819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990431" y="5981028"/>
            <a:ext cx="5089855" cy="646331"/>
          </a:xfrm>
          <a:prstGeom prst="rect">
            <a:avLst/>
          </a:prstGeom>
          <a:noFill/>
        </p:spPr>
        <p:txBody>
          <a:bodyPr wrap="none" rtlCol="0">
            <a:spAutoFit/>
          </a:bodyPr>
          <a:lstStyle/>
          <a:p>
            <a:r>
              <a:rPr lang="it-IT" dirty="0"/>
              <a:t>La VAS si svolge contemporaneamente alla</a:t>
            </a:r>
          </a:p>
          <a:p>
            <a:r>
              <a:rPr lang="it-IT" dirty="0"/>
              <a:t>Adozione della Variante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005" y="885825"/>
            <a:ext cx="9951281" cy="5095203"/>
          </a:xfrm>
          <a:prstGeom prst="rect">
            <a:avLst/>
          </a:prstGeom>
        </p:spPr>
      </p:pic>
      <p:sp>
        <p:nvSpPr>
          <p:cNvPr id="4" name="Rettangolo 3"/>
          <p:cNvSpPr/>
          <p:nvPr/>
        </p:nvSpPr>
        <p:spPr>
          <a:xfrm>
            <a:off x="1039018" y="239494"/>
            <a:ext cx="6151043" cy="461665"/>
          </a:xfrm>
          <a:prstGeom prst="rect">
            <a:avLst/>
          </a:prstGeom>
        </p:spPr>
        <p:txBody>
          <a:bodyPr wrap="none">
            <a:spAutoFit/>
          </a:bodyPr>
          <a:lstStyle/>
          <a:p>
            <a:r>
              <a:rPr lang="it-IT" sz="2400" b="1" u="sng" dirty="0"/>
              <a:t>Nuovo PUE  di Castello 2018  -  168 ettari</a:t>
            </a:r>
          </a:p>
        </p:txBody>
      </p:sp>
    </p:spTree>
    <p:extLst>
      <p:ext uri="{BB962C8B-B14F-4D97-AF65-F5344CB8AC3E}">
        <p14:creationId xmlns:p14="http://schemas.microsoft.com/office/powerpoint/2010/main" val="413420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80470">
            <a:off x="502009" y="506263"/>
            <a:ext cx="5986218" cy="4376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p:cNvSpPr txBox="1"/>
          <p:nvPr/>
        </p:nvSpPr>
        <p:spPr>
          <a:xfrm>
            <a:off x="6621773" y="1008013"/>
            <a:ext cx="3600450" cy="5170646"/>
          </a:xfrm>
          <a:prstGeom prst="rect">
            <a:avLst/>
          </a:prstGeom>
          <a:noFill/>
        </p:spPr>
        <p:txBody>
          <a:bodyPr wrap="square" rtlCol="0">
            <a:spAutoFit/>
          </a:bodyPr>
          <a:lstStyle/>
          <a:p>
            <a:r>
              <a:rPr lang="it-IT" sz="2400" b="1" u="sng" dirty="0"/>
              <a:t>Aeroporto intercontinentale</a:t>
            </a:r>
            <a:br>
              <a:rPr lang="it-IT" sz="2400" b="1" u="sng" dirty="0"/>
            </a:br>
            <a:r>
              <a:rPr lang="it-IT" sz="2400" b="1" u="sng" dirty="0"/>
              <a:t>320 ettari</a:t>
            </a:r>
            <a:br>
              <a:rPr lang="it-IT" sz="2400" b="1" u="sng" dirty="0"/>
            </a:br>
            <a:endParaRPr lang="it-IT" sz="2400" b="1" dirty="0"/>
          </a:p>
          <a:p>
            <a:r>
              <a:rPr lang="it-IT" dirty="0"/>
              <a:t>Aree pavimentate e asfaltate 70 ettari circa</a:t>
            </a:r>
          </a:p>
          <a:p>
            <a:r>
              <a:rPr lang="it-IT" b="1" dirty="0">
                <a:solidFill>
                  <a:srgbClr val="FFFF00"/>
                </a:solidFill>
              </a:rPr>
              <a:t>Totale superficie edificabile (SUL) 110.100 mq.</a:t>
            </a:r>
          </a:p>
          <a:p>
            <a:r>
              <a:rPr lang="it-IT" dirty="0"/>
              <a:t>di cui</a:t>
            </a:r>
          </a:p>
          <a:p>
            <a:r>
              <a:rPr lang="it-IT" dirty="0"/>
              <a:t>Centro convegni e alberghi 14.900 mq.</a:t>
            </a:r>
          </a:p>
          <a:p>
            <a:r>
              <a:rPr lang="it-IT" dirty="0"/>
              <a:t>Aerostazione passeggeri 48.500 mq.</a:t>
            </a:r>
          </a:p>
          <a:p>
            <a:r>
              <a:rPr lang="it-IT" dirty="0"/>
              <a:t>Aerostazione merci 14.300 mq.</a:t>
            </a:r>
          </a:p>
          <a:p>
            <a:endParaRPr lang="it-IT" dirty="0"/>
          </a:p>
          <a:p>
            <a:r>
              <a:rPr lang="it-IT" b="1" dirty="0">
                <a:solidFill>
                  <a:srgbClr val="FFFF00"/>
                </a:solidFill>
              </a:rPr>
              <a:t>4.500.000 passeggeri</a:t>
            </a:r>
          </a:p>
          <a:p>
            <a:endParaRPr lang="it-IT" dirty="0"/>
          </a:p>
        </p:txBody>
      </p:sp>
      <p:pic>
        <p:nvPicPr>
          <p:cNvPr id="8" name="Immagin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32044">
            <a:off x="1250419" y="4390799"/>
            <a:ext cx="3441235" cy="2137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magin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96525" y="46569"/>
            <a:ext cx="1819275" cy="6764861"/>
          </a:xfrm>
          <a:prstGeom prst="rect">
            <a:avLst/>
          </a:prstGeom>
        </p:spPr>
      </p:pic>
    </p:spTree>
    <p:extLst>
      <p:ext uri="{BB962C8B-B14F-4D97-AF65-F5344CB8AC3E}">
        <p14:creationId xmlns:p14="http://schemas.microsoft.com/office/powerpoint/2010/main" val="222497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52881" y="1046966"/>
            <a:ext cx="4471350" cy="5504786"/>
          </a:xfrm>
          <a:prstGeom prst="rect">
            <a:avLst/>
          </a:prstGeom>
        </p:spPr>
      </p:pic>
      <p:sp>
        <p:nvSpPr>
          <p:cNvPr id="5" name="Ovale 4"/>
          <p:cNvSpPr/>
          <p:nvPr/>
        </p:nvSpPr>
        <p:spPr>
          <a:xfrm>
            <a:off x="2221706" y="3157219"/>
            <a:ext cx="2933700" cy="5435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uppo 1"/>
          <p:cNvGrpSpPr/>
          <p:nvPr/>
        </p:nvGrpSpPr>
        <p:grpSpPr>
          <a:xfrm>
            <a:off x="6303325" y="1046966"/>
            <a:ext cx="4698320" cy="5503575"/>
            <a:chOff x="5703885" y="1046966"/>
            <a:chExt cx="4698320" cy="5503575"/>
          </a:xfrm>
        </p:grpSpPr>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3885" y="1046966"/>
              <a:ext cx="4698320" cy="1717923"/>
            </a:xfrm>
            <a:prstGeom prst="rect">
              <a:avLst/>
            </a:prstGeom>
          </p:spPr>
        </p:pic>
        <p:sp>
          <p:nvSpPr>
            <p:cNvPr id="7" name="CasellaDiTesto 6"/>
            <p:cNvSpPr txBox="1"/>
            <p:nvPr/>
          </p:nvSpPr>
          <p:spPr>
            <a:xfrm>
              <a:off x="5703885" y="2764889"/>
              <a:ext cx="4698320" cy="3785652"/>
            </a:xfrm>
            <a:prstGeom prst="rect">
              <a:avLst/>
            </a:prstGeom>
            <a:solidFill>
              <a:schemeClr val="tx1"/>
            </a:solidFill>
          </p:spPr>
          <p:txBody>
            <a:bodyPr wrap="square" rtlCol="0">
              <a:spAutoFit/>
            </a:bodyPr>
            <a:lstStyle/>
            <a:p>
              <a:r>
                <a:rPr lang="it-IT" sz="1600" dirty="0">
                  <a:solidFill>
                    <a:schemeClr val="bg1"/>
                  </a:solidFill>
                </a:rPr>
                <a:t>La petizione inoltrata dall'Associazione VAS Onlus, che aveva come oggetto l'incoerente ed illegittimo recepimento della Direttiva UE 52/2014 sulla V.I.A. tramite il </a:t>
              </a:r>
              <a:r>
                <a:rPr lang="it-IT" sz="1600" dirty="0" err="1">
                  <a:solidFill>
                    <a:schemeClr val="bg1"/>
                  </a:solidFill>
                </a:rPr>
                <a:t>Dlgs</a:t>
              </a:r>
              <a:r>
                <a:rPr lang="it-IT" sz="1600" dirty="0">
                  <a:solidFill>
                    <a:schemeClr val="bg1"/>
                  </a:solidFill>
                </a:rPr>
                <a:t> 104/2017 </a:t>
              </a:r>
              <a:r>
                <a:rPr lang="it-IT" sz="1600" b="1" dirty="0">
                  <a:solidFill>
                    <a:schemeClr val="bg1"/>
                  </a:solidFill>
                </a:rPr>
                <a:t>è</a:t>
              </a:r>
              <a:r>
                <a:rPr lang="it-IT" sz="1600" dirty="0">
                  <a:solidFill>
                    <a:schemeClr val="bg1"/>
                  </a:solidFill>
                </a:rPr>
                <a:t> </a:t>
              </a:r>
              <a:r>
                <a:rPr lang="it-IT" sz="1600" b="1" dirty="0">
                  <a:solidFill>
                    <a:schemeClr val="bg1"/>
                  </a:solidFill>
                </a:rPr>
                <a:t>stata ritenuta idonea ed accolta.</a:t>
              </a:r>
            </a:p>
            <a:p>
              <a:r>
                <a:rPr lang="it-IT" sz="1600" dirty="0">
                  <a:solidFill>
                    <a:schemeClr val="bg1"/>
                  </a:solidFill>
                </a:rPr>
                <a:t>Se come Noi auspichiamo il </a:t>
              </a:r>
              <a:r>
                <a:rPr lang="it-IT" sz="1600" dirty="0" err="1">
                  <a:solidFill>
                    <a:schemeClr val="bg1"/>
                  </a:solidFill>
                </a:rPr>
                <a:t>Dlgs</a:t>
              </a:r>
              <a:r>
                <a:rPr lang="it-IT" sz="1600" dirty="0">
                  <a:solidFill>
                    <a:schemeClr val="bg1"/>
                  </a:solidFill>
                </a:rPr>
                <a:t> 104/2017 verrà dichiarato illegittimo, decadranno anche tutti i presupposti di validità per il Decreto di VIA del 2017. E’ palese che in caso di nostra vittoria il Decreto di VIA dovrà essere ritirato, pena la procedura di infrazione con esborso economico da parte del Nostro Paese, ma questa volta NON a carico dei Cittadini.</a:t>
              </a:r>
            </a:p>
            <a:p>
              <a:endParaRPr lang="it-IT" sz="1600" dirty="0">
                <a:solidFill>
                  <a:schemeClr val="bg1"/>
                </a:solidFill>
              </a:endParaRPr>
            </a:p>
          </p:txBody>
        </p:sp>
      </p:grpSp>
      <p:sp>
        <p:nvSpPr>
          <p:cNvPr id="8" name="CasellaDiTesto 7"/>
          <p:cNvSpPr txBox="1"/>
          <p:nvPr/>
        </p:nvSpPr>
        <p:spPr>
          <a:xfrm>
            <a:off x="4271839" y="341553"/>
            <a:ext cx="6818242" cy="461665"/>
          </a:xfrm>
          <a:prstGeom prst="rect">
            <a:avLst/>
          </a:prstGeom>
          <a:noFill/>
        </p:spPr>
        <p:txBody>
          <a:bodyPr wrap="square" rtlCol="0">
            <a:spAutoFit/>
          </a:bodyPr>
          <a:lstStyle/>
          <a:p>
            <a:pPr algn="r"/>
            <a:r>
              <a:rPr lang="it-IT" sz="2400" b="1" dirty="0"/>
              <a:t>La Commissione U.E. accoglie il ricorso</a:t>
            </a:r>
          </a:p>
        </p:txBody>
      </p:sp>
    </p:spTree>
    <p:extLst>
      <p:ext uri="{BB962C8B-B14F-4D97-AF65-F5344CB8AC3E}">
        <p14:creationId xmlns:p14="http://schemas.microsoft.com/office/powerpoint/2010/main" val="403128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753" y="0"/>
            <a:ext cx="9370493" cy="6858000"/>
          </a:xfrm>
          <a:prstGeom prst="rect">
            <a:avLst/>
          </a:prstGeom>
        </p:spPr>
      </p:pic>
    </p:spTree>
    <p:extLst>
      <p:ext uri="{BB962C8B-B14F-4D97-AF65-F5344CB8AC3E}">
        <p14:creationId xmlns:p14="http://schemas.microsoft.com/office/powerpoint/2010/main" val="4132475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006328" y="2425990"/>
            <a:ext cx="4007828" cy="2769989"/>
          </a:xfrm>
          <a:prstGeom prst="rect">
            <a:avLst/>
          </a:prstGeom>
          <a:noFill/>
        </p:spPr>
        <p:txBody>
          <a:bodyPr wrap="none" rtlCol="0">
            <a:spAutoFit/>
          </a:bodyPr>
          <a:lstStyle/>
          <a:p>
            <a:r>
              <a:rPr lang="it-IT" sz="2400" b="1" u="sng" dirty="0"/>
              <a:t>Cittadella Viola – 48 ettari</a:t>
            </a:r>
            <a:br>
              <a:rPr lang="it-IT" sz="2400" b="1" u="sng" dirty="0"/>
            </a:br>
            <a:endParaRPr lang="it-IT" sz="2400" b="1" dirty="0"/>
          </a:p>
          <a:p>
            <a:r>
              <a:rPr lang="it-IT" dirty="0"/>
              <a:t>Parcheggio 45.000 mq.</a:t>
            </a:r>
          </a:p>
          <a:p>
            <a:r>
              <a:rPr lang="it-IT" dirty="0"/>
              <a:t>Centro commerciale 77.000 mq.</a:t>
            </a:r>
            <a:br>
              <a:rPr lang="it-IT" dirty="0"/>
            </a:br>
            <a:r>
              <a:rPr lang="it-IT" dirty="0"/>
              <a:t>Stadio da 40.000 posti</a:t>
            </a:r>
          </a:p>
          <a:p>
            <a:r>
              <a:rPr lang="it-IT" dirty="0"/>
              <a:t>Centro sportivo</a:t>
            </a:r>
          </a:p>
          <a:p>
            <a:r>
              <a:rPr lang="it-IT" dirty="0"/>
              <a:t>3 alberghi di lusso da 10.000 mq</a:t>
            </a:r>
            <a:br>
              <a:rPr lang="it-IT" dirty="0"/>
            </a:br>
            <a:r>
              <a:rPr lang="it-IT" dirty="0"/>
              <a:t>e 200 camere</a:t>
            </a:r>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130338">
            <a:off x="694054" y="2809805"/>
            <a:ext cx="5868228" cy="3390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0625" y="182865"/>
            <a:ext cx="4038600" cy="2660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4073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e">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mbreggiatura superior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2901</TotalTime>
  <Words>238</Words>
  <Application>Microsoft Office PowerPoint</Application>
  <PresentationFormat>Widescreen</PresentationFormat>
  <Paragraphs>49</Paragraphs>
  <Slides>12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12</vt:i4>
      </vt:variant>
    </vt:vector>
  </HeadingPairs>
  <TitlesOfParts>
    <vt:vector size="18" baseType="lpstr">
      <vt:lpstr>Arial</vt:lpstr>
      <vt:lpstr>Calibri</vt:lpstr>
      <vt:lpstr>Century Gothic</vt:lpstr>
      <vt:lpstr>Times New Roman</vt:lpstr>
      <vt:lpstr>Wingdings 3</vt:lpstr>
      <vt:lpstr>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click@mayombe.eu</cp:lastModifiedBy>
  <cp:revision>149</cp:revision>
  <cp:lastPrinted>2018-05-28T15:50:25Z</cp:lastPrinted>
  <dcterms:created xsi:type="dcterms:W3CDTF">2018-05-23T07:10:50Z</dcterms:created>
  <dcterms:modified xsi:type="dcterms:W3CDTF">2018-10-08T20:29:35Z</dcterms:modified>
</cp:coreProperties>
</file>