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5" r:id="rId3"/>
    <p:sldId id="267" r:id="rId4"/>
    <p:sldId id="264" r:id="rId5"/>
    <p:sldId id="257" r:id="rId6"/>
    <p:sldId id="273" r:id="rId7"/>
    <p:sldId id="274" r:id="rId8"/>
    <p:sldId id="268" r:id="rId9"/>
    <p:sldId id="269" r:id="rId10"/>
    <p:sldId id="265" r:id="rId11"/>
    <p:sldId id="266" r:id="rId12"/>
    <p:sldId id="262" r:id="rId13"/>
    <p:sldId id="270" r:id="rId14"/>
    <p:sldId id="271" r:id="rId15"/>
    <p:sldId id="272" r:id="rId16"/>
  </p:sldIdLst>
  <p:sldSz cx="9144000" cy="6858000" type="screen4x3"/>
  <p:notesSz cx="6877050" cy="100028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6CF"/>
    <a:srgbClr val="3E6FD2"/>
    <a:srgbClr val="2D5EC1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89" y="-43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holgalu\AppData\Local\Microsoft\Windows\Temporary%20Internet%20Files\Content.Outlook\RRXDFO50\Copy%20of%20Copy%20of%20Copy%20of%20Copy%20of%20Copy%20of%20CEF-T%20Call%202014%20-%20tables__stats_with%20UK%20proposal_2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'[Copy of Copy of Copy of Copy of Copy of CEF-T Call 2014 - tables__stats_with UK proposal_2.xls]Sheet6'!$C$3</c:f>
              <c:strCache>
                <c:ptCount val="1"/>
                <c:pt idx="0">
                  <c:v>Core Network, rail interop, ERTMS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5436565364206472E-2"/>
                  <c:y val="-2.7944084082000779E-3"/>
                </c:manualLayout>
              </c:layout>
              <c:tx>
                <c:rich>
                  <a:bodyPr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GB" sz="1300" b="0" i="0" u="none" strike="noStrike" baseline="0">
                        <a:solidFill>
                          <a:srgbClr val="000000"/>
                        </a:solidFill>
                        <a:latin typeface="EC Square Sans Pro"/>
                      </a:rPr>
                      <a:t>32,656.6</a:t>
                    </a: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GB" sz="1300" b="0" i="0" u="none" strike="noStrike" baseline="0">
                        <a:solidFill>
                          <a:srgbClr val="000000"/>
                        </a:solidFill>
                        <a:latin typeface="EC Square Sans Pro"/>
                      </a:rPr>
                      <a:t>(681)</a:t>
                    </a:r>
                  </a:p>
                </c:rich>
              </c:tx>
              <c:numFmt formatCode="#,##0.0" sourceLinked="0"/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366136034732284E-2"/>
                  <c:y val="-8.8105726872246739E-3"/>
                </c:manualLayout>
              </c:layout>
              <c:tx>
                <c:rich>
                  <a:bodyPr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GB" sz="1300" b="0" i="0" u="none" strike="noStrike" baseline="0">
                        <a:solidFill>
                          <a:srgbClr val="000000"/>
                        </a:solidFill>
                        <a:latin typeface="EC Square Sans Pro"/>
                      </a:rPr>
                      <a:t>24,066.9</a:t>
                    </a: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GB" sz="1300" b="0" i="0" u="none" strike="noStrike" baseline="0">
                        <a:solidFill>
                          <a:srgbClr val="000000"/>
                        </a:solidFill>
                        <a:latin typeface="EC Square Sans Pro"/>
                      </a:rPr>
                      <a:t>(452)</a:t>
                    </a:r>
                  </a:p>
                </c:rich>
              </c:tx>
              <c:numFmt formatCode="#,##0.0" sourceLinked="0"/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084266782137047E-2"/>
                  <c:y val="-0.20311542972022123"/>
                </c:manualLayout>
              </c:layout>
              <c:tx>
                <c:rich>
                  <a:bodyPr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GB" sz="1300" b="0" i="0" u="none" strike="noStrike" baseline="0">
                        <a:solidFill>
                          <a:srgbClr val="000000"/>
                        </a:solidFill>
                        <a:latin typeface="EC Square Sans Pro"/>
                      </a:rPr>
                      <a:t>13,016.6</a:t>
                    </a: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GB" sz="1300" b="0" i="0" u="none" strike="noStrike" baseline="0">
                        <a:solidFill>
                          <a:srgbClr val="000000"/>
                        </a:solidFill>
                        <a:latin typeface="EC Square Sans Pro"/>
                      </a:rPr>
                      <a:t>(276)</a:t>
                    </a:r>
                  </a:p>
                </c:rich>
              </c:tx>
              <c:numFmt formatCode="#,##0.0" sourceLinked="0"/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5.23479599692071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0" i="0" u="none" strike="noStrike" baseline="0">
                    <a:solidFill>
                      <a:srgbClr val="000000"/>
                    </a:solidFill>
                    <a:latin typeface="EC Square Sans Pro"/>
                    <a:ea typeface="EC Square Sans Pro"/>
                    <a:cs typeface="EC Square Sans Pro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'[Copy of Copy of Copy of Copy of Copy of CEF-T Call 2014 - tables__stats_with UK proposal_2.xls]Sheet6'!$A$4:$B$7</c:f>
              <c:multiLvlStrCache>
                <c:ptCount val="4"/>
                <c:lvl>
                  <c:pt idx="0">
                    <c:v>681</c:v>
                  </c:pt>
                  <c:pt idx="1">
                    <c:v>452</c:v>
                  </c:pt>
                  <c:pt idx="2">
                    <c:v>276</c:v>
                  </c:pt>
                </c:lvl>
                <c:lvl>
                  <c:pt idx="0">
                    <c:v>Eligible
proposals</c:v>
                  </c:pt>
                  <c:pt idx="1">
                    <c:v>Proposals recommended by external experts</c:v>
                  </c:pt>
                  <c:pt idx="2">
                    <c:v>Proposals recommended by  internal panel</c:v>
                  </c:pt>
                  <c:pt idx="3">
                    <c:v>Indicative
budget</c:v>
                  </c:pt>
                </c:lvl>
              </c:multiLvlStrCache>
            </c:multiLvlStrRef>
          </c:cat>
          <c:val>
            <c:numRef>
              <c:f>'[Copy of Copy of Copy of Copy of Copy of CEF-T Call 2014 - tables__stats_with UK proposal_2.xls]Sheet6'!$C$4:$C$7</c:f>
              <c:numCache>
                <c:formatCode>General</c:formatCode>
                <c:ptCount val="4"/>
                <c:pt idx="2">
                  <c:v>7147.2</c:v>
                </c:pt>
              </c:numCache>
            </c:numRef>
          </c:val>
        </c:ser>
        <c:ser>
          <c:idx val="1"/>
          <c:order val="1"/>
          <c:tx>
            <c:strRef>
              <c:f>'[Copy of Copy of Copy of Copy of Copy of CEF-T Call 2014 - tables__stats_with UK proposal_2.xls]Sheet6'!$D$3</c:f>
              <c:strCache>
                <c:ptCount val="1"/>
                <c:pt idx="0">
                  <c:v>Innovation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cat>
            <c:multiLvlStrRef>
              <c:f>'[Copy of Copy of Copy of Copy of Copy of CEF-T Call 2014 - tables__stats_with UK proposal_2.xls]Sheet6'!$A$4:$B$7</c:f>
              <c:multiLvlStrCache>
                <c:ptCount val="4"/>
                <c:lvl>
                  <c:pt idx="0">
                    <c:v>681</c:v>
                  </c:pt>
                  <c:pt idx="1">
                    <c:v>452</c:v>
                  </c:pt>
                  <c:pt idx="2">
                    <c:v>276</c:v>
                  </c:pt>
                </c:lvl>
                <c:lvl>
                  <c:pt idx="0">
                    <c:v>Eligible
proposals</c:v>
                  </c:pt>
                  <c:pt idx="1">
                    <c:v>Proposals recommended by external experts</c:v>
                  </c:pt>
                  <c:pt idx="2">
                    <c:v>Proposals recommended by  internal panel</c:v>
                  </c:pt>
                  <c:pt idx="3">
                    <c:v>Indicative
budget</c:v>
                  </c:pt>
                </c:lvl>
              </c:multiLvlStrCache>
            </c:multiLvlStrRef>
          </c:cat>
          <c:val>
            <c:numRef>
              <c:f>'[Copy of Copy of Copy of Copy of Copy of CEF-T Call 2014 - tables__stats_with UK proposal_2.xls]Sheet6'!$D$4:$D$7</c:f>
              <c:numCache>
                <c:formatCode>General</c:formatCode>
                <c:ptCount val="4"/>
                <c:pt idx="2">
                  <c:v>146</c:v>
                </c:pt>
              </c:numCache>
            </c:numRef>
          </c:val>
        </c:ser>
        <c:ser>
          <c:idx val="2"/>
          <c:order val="2"/>
          <c:tx>
            <c:strRef>
              <c:f>'[Copy of Copy of Copy of Copy of Copy of CEF-T Call 2014 - tables__stats_with UK proposal_2.xls]Sheet6'!$E$3</c:f>
              <c:strCache>
                <c:ptCount val="1"/>
                <c:pt idx="0">
                  <c:v>Horizontal priorities</c:v>
                </c:pt>
              </c:strCache>
            </c:strRef>
          </c:tx>
          <c:invertIfNegative val="0"/>
          <c:cat>
            <c:multiLvlStrRef>
              <c:f>'[Copy of Copy of Copy of Copy of Copy of CEF-T Call 2014 - tables__stats_with UK proposal_2.xls]Sheet6'!$A$4:$B$7</c:f>
              <c:multiLvlStrCache>
                <c:ptCount val="4"/>
                <c:lvl>
                  <c:pt idx="0">
                    <c:v>681</c:v>
                  </c:pt>
                  <c:pt idx="1">
                    <c:v>452</c:v>
                  </c:pt>
                  <c:pt idx="2">
                    <c:v>276</c:v>
                  </c:pt>
                </c:lvl>
                <c:lvl>
                  <c:pt idx="0">
                    <c:v>Eligible
proposals</c:v>
                  </c:pt>
                  <c:pt idx="1">
                    <c:v>Proposals recommended by external experts</c:v>
                  </c:pt>
                  <c:pt idx="2">
                    <c:v>Proposals recommended by  internal panel</c:v>
                  </c:pt>
                  <c:pt idx="3">
                    <c:v>Indicative
budget</c:v>
                  </c:pt>
                </c:lvl>
              </c:multiLvlStrCache>
            </c:multiLvlStrRef>
          </c:cat>
          <c:val>
            <c:numRef>
              <c:f>'[Copy of Copy of Copy of Copy of Copy of CEF-T Call 2014 - tables__stats_with UK proposal_2.xls]Sheet6'!$E$4:$E$7</c:f>
              <c:numCache>
                <c:formatCode>General</c:formatCode>
                <c:ptCount val="4"/>
                <c:pt idx="2">
                  <c:v>798.9</c:v>
                </c:pt>
              </c:numCache>
            </c:numRef>
          </c:val>
        </c:ser>
        <c:ser>
          <c:idx val="3"/>
          <c:order val="3"/>
          <c:tx>
            <c:strRef>
              <c:f>'[Copy of Copy of Copy of Copy of Copy of CEF-T Call 2014 - tables__stats_with UK proposal_2.xls]Sheet6'!$F$3</c:f>
              <c:strCache>
                <c:ptCount val="1"/>
                <c:pt idx="0">
                  <c:v>Cohesion call</c:v>
                </c:pt>
              </c:strCache>
            </c:strRef>
          </c:tx>
          <c:invertIfNegative val="0"/>
          <c:cat>
            <c:multiLvlStrRef>
              <c:f>'[Copy of Copy of Copy of Copy of Copy of CEF-T Call 2014 - tables__stats_with UK proposal_2.xls]Sheet6'!$A$4:$B$7</c:f>
              <c:multiLvlStrCache>
                <c:ptCount val="4"/>
                <c:lvl>
                  <c:pt idx="0">
                    <c:v>681</c:v>
                  </c:pt>
                  <c:pt idx="1">
                    <c:v>452</c:v>
                  </c:pt>
                  <c:pt idx="2">
                    <c:v>276</c:v>
                  </c:pt>
                </c:lvl>
                <c:lvl>
                  <c:pt idx="0">
                    <c:v>Eligible
proposals</c:v>
                  </c:pt>
                  <c:pt idx="1">
                    <c:v>Proposals recommended by external experts</c:v>
                  </c:pt>
                  <c:pt idx="2">
                    <c:v>Proposals recommended by  internal panel</c:v>
                  </c:pt>
                  <c:pt idx="3">
                    <c:v>Indicative
budget</c:v>
                  </c:pt>
                </c:lvl>
              </c:multiLvlStrCache>
            </c:multiLvlStrRef>
          </c:cat>
          <c:val>
            <c:numRef>
              <c:f>'[Copy of Copy of Copy of Copy of Copy of CEF-T Call 2014 - tables__stats_with UK proposal_2.xls]Sheet6'!$F$4:$F$7</c:f>
              <c:numCache>
                <c:formatCode>General</c:formatCode>
                <c:ptCount val="4"/>
                <c:pt idx="2">
                  <c:v>4738.8</c:v>
                </c:pt>
              </c:numCache>
            </c:numRef>
          </c:val>
        </c:ser>
        <c:ser>
          <c:idx val="4"/>
          <c:order val="4"/>
          <c:tx>
            <c:strRef>
              <c:f>'[Copy of Copy of Copy of Copy of Copy of CEF-T Call 2014 - tables__stats_with UK proposal_2.xls]Sheet6'!$G$3</c:f>
              <c:strCache>
                <c:ptCount val="1"/>
                <c:pt idx="0">
                  <c:v>Annual call</c:v>
                </c:pt>
              </c:strCache>
            </c:strRef>
          </c:tx>
          <c:invertIfNegative val="0"/>
          <c:cat>
            <c:multiLvlStrRef>
              <c:f>'[Copy of Copy of Copy of Copy of Copy of CEF-T Call 2014 - tables__stats_with UK proposal_2.xls]Sheet6'!$A$4:$B$7</c:f>
              <c:multiLvlStrCache>
                <c:ptCount val="4"/>
                <c:lvl>
                  <c:pt idx="0">
                    <c:v>681</c:v>
                  </c:pt>
                  <c:pt idx="1">
                    <c:v>452</c:v>
                  </c:pt>
                  <c:pt idx="2">
                    <c:v>276</c:v>
                  </c:pt>
                </c:lvl>
                <c:lvl>
                  <c:pt idx="0">
                    <c:v>Eligible
proposals</c:v>
                  </c:pt>
                  <c:pt idx="1">
                    <c:v>Proposals recommended by external experts</c:v>
                  </c:pt>
                  <c:pt idx="2">
                    <c:v>Proposals recommended by  internal panel</c:v>
                  </c:pt>
                  <c:pt idx="3">
                    <c:v>Indicative
budget</c:v>
                  </c:pt>
                </c:lvl>
              </c:multiLvlStrCache>
            </c:multiLvlStrRef>
          </c:cat>
          <c:val>
            <c:numRef>
              <c:f>'[Copy of Copy of Copy of Copy of Copy of CEF-T Call 2014 - tables__stats_with UK proposal_2.xls]Sheet6'!$G$4:$G$7</c:f>
              <c:numCache>
                <c:formatCode>General</c:formatCode>
                <c:ptCount val="4"/>
                <c:pt idx="2">
                  <c:v>185.7</c:v>
                </c:pt>
              </c:numCache>
            </c:numRef>
          </c:val>
        </c:ser>
        <c:ser>
          <c:idx val="5"/>
          <c:order val="5"/>
          <c:tx>
            <c:strRef>
              <c:f>'[Copy of Copy of Copy of Copy of Copy of CEF-T Call 2014 - tables__stats_with UK proposal_2.xls]Sheet6'!$H$3</c:f>
              <c:strCache>
                <c:ptCount val="1"/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2"/>
            <c:invertIfNegative val="0"/>
            <c:bubble3D val="0"/>
            <c:spPr>
              <a:noFill/>
            </c:spPr>
          </c:dPt>
          <c:dPt>
            <c:idx val="3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2.5084418716835512E-2"/>
                  <c:y val="-0.26382978723404288"/>
                </c:manualLayout>
              </c:layout>
              <c:tx>
                <c:rich>
                  <a:bodyPr/>
                  <a:lstStyle/>
                  <a:p>
                    <a:r>
                      <a:rPr lang="en-GB" sz="1300" b="0" i="0" baseline="0">
                        <a:effectLst/>
                        <a:latin typeface="EC Square Sans Pro" panose="020B0506040000020004" pitchFamily="34" charset="0"/>
                      </a:rPr>
                      <a:t>32,656.6</a:t>
                    </a:r>
                    <a:endParaRPr lang="en-GB" sz="1300">
                      <a:effectLst/>
                      <a:latin typeface="EC Square Sans Pro" panose="020B0506040000020004" pitchFamily="34" charset="0"/>
                    </a:endParaRPr>
                  </a:p>
                  <a:p>
                    <a:r>
                      <a:rPr lang="en-GB" sz="1300" b="0" i="0" baseline="0">
                        <a:effectLst/>
                        <a:latin typeface="EC Square Sans Pro" panose="020B0506040000020004" pitchFamily="34" charset="0"/>
                      </a:rPr>
                      <a:t>(681)</a:t>
                    </a:r>
                    <a:endParaRPr lang="en-GB">
                      <a:effectLst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8943560057887119E-2"/>
                  <c:y val="-0.21843971631205683"/>
                </c:manualLayout>
              </c:layout>
              <c:tx>
                <c:rich>
                  <a:bodyPr/>
                  <a:lstStyle/>
                  <a:p>
                    <a:r>
                      <a:rPr lang="en-GB" sz="1300" b="0" i="0" baseline="0">
                        <a:effectLst/>
                        <a:latin typeface="EC Square Sans Pro" panose="020B0506040000020004" pitchFamily="34" charset="0"/>
                      </a:rPr>
                      <a:t>24,066.9</a:t>
                    </a:r>
                    <a:endParaRPr lang="en-GB" sz="1300">
                      <a:effectLst/>
                      <a:latin typeface="EC Square Sans Pro" panose="020B0506040000020004" pitchFamily="34" charset="0"/>
                    </a:endParaRPr>
                  </a:p>
                  <a:p>
                    <a:r>
                      <a:rPr lang="en-GB" sz="1300" b="0" i="0" baseline="0">
                        <a:effectLst/>
                        <a:latin typeface="EC Square Sans Pro" panose="020B0506040000020004" pitchFamily="34" charset="0"/>
                      </a:rPr>
                      <a:t>(452)</a:t>
                    </a:r>
                    <a:endParaRPr lang="en-GB" sz="1300">
                      <a:effectLst/>
                      <a:latin typeface="EC Square Sans Pro" panose="020B0506040000020004" pitchFamily="34" charset="0"/>
                    </a:endParaRPr>
                  </a:p>
                  <a:p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dLbl>
              <c:idx val="3"/>
              <c:layout>
                <c:manualLayout>
                  <c:x val="1.7366136034732284E-2"/>
                  <c:y val="-0.15319148936170224"/>
                </c:manualLayout>
              </c:layout>
              <c:tx>
                <c:rich>
                  <a:bodyPr/>
                  <a:lstStyle/>
                  <a:p>
                    <a:r>
                      <a:rPr lang="en-US" sz="1300" b="0" i="0" u="none" strike="noStrike" baseline="0">
                        <a:effectLst/>
                      </a:rPr>
                      <a:t>11,930.0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>
                    <a:latin typeface="EC Square Sans Pro" panose="020B05060400000200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'[Copy of Copy of Copy of Copy of Copy of CEF-T Call 2014 - tables__stats_with UK proposal_2.xls]Sheet6'!$A$4:$B$7</c:f>
              <c:multiLvlStrCache>
                <c:ptCount val="4"/>
                <c:lvl>
                  <c:pt idx="0">
                    <c:v>681</c:v>
                  </c:pt>
                  <c:pt idx="1">
                    <c:v>452</c:v>
                  </c:pt>
                  <c:pt idx="2">
                    <c:v>276</c:v>
                  </c:pt>
                </c:lvl>
                <c:lvl>
                  <c:pt idx="0">
                    <c:v>Eligible
proposals</c:v>
                  </c:pt>
                  <c:pt idx="1">
                    <c:v>Proposals recommended by external experts</c:v>
                  </c:pt>
                  <c:pt idx="2">
                    <c:v>Proposals recommended by  internal panel</c:v>
                  </c:pt>
                  <c:pt idx="3">
                    <c:v>Indicative
budget</c:v>
                  </c:pt>
                </c:lvl>
              </c:multiLvlStrCache>
            </c:multiLvlStrRef>
          </c:cat>
          <c:val>
            <c:numRef>
              <c:f>'[Copy of Copy of Copy of Copy of Copy of CEF-T Call 2014 - tables__stats_with UK proposal_2.xls]Sheet6'!$H$4:$H$7</c:f>
              <c:numCache>
                <c:formatCode>General</c:formatCode>
                <c:ptCount val="4"/>
                <c:pt idx="0">
                  <c:v>32656.62639143999</c:v>
                </c:pt>
                <c:pt idx="1">
                  <c:v>24066.884154830004</c:v>
                </c:pt>
                <c:pt idx="2">
                  <c:v>13016.591143177737</c:v>
                </c:pt>
                <c:pt idx="3">
                  <c:v>11930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82298368"/>
        <c:axId val="82299904"/>
        <c:axId val="0"/>
      </c:bar3DChart>
      <c:catAx>
        <c:axId val="82298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EC Square Sans Pro"/>
                <a:ea typeface="EC Square Sans Pro"/>
                <a:cs typeface="EC Square Sans Pro"/>
              </a:defRPr>
            </a:pPr>
            <a:endParaRPr lang="en-US"/>
          </a:p>
        </c:txPr>
        <c:crossAx val="82299904"/>
        <c:crosses val="autoZero"/>
        <c:auto val="1"/>
        <c:lblAlgn val="ctr"/>
        <c:lblOffset val="100"/>
        <c:noMultiLvlLbl val="1"/>
      </c:catAx>
      <c:valAx>
        <c:axId val="82299904"/>
        <c:scaling>
          <c:orientation val="minMax"/>
        </c:scaling>
        <c:delete val="0"/>
        <c:axPos val="l"/>
        <c:numFmt formatCode="#,##0_ ;\-#,##0\ 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EC Square Sans Pro"/>
                <a:ea typeface="EC Square Sans Pro"/>
                <a:cs typeface="EC Square Sans Pro"/>
              </a:defRPr>
            </a:pPr>
            <a:endParaRPr lang="en-US"/>
          </a:p>
        </c:txPr>
        <c:crossAx val="8229836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5"/>
        <c:delete val="1"/>
      </c:legendEntry>
      <c:overlay val="0"/>
      <c:txPr>
        <a:bodyPr/>
        <a:lstStyle/>
        <a:p>
          <a:pPr>
            <a:defRPr sz="1100">
              <a:latin typeface="EC Square Sans Pro" panose="020B05060400000200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0.01186</cdr:x>
      <cdr:y>0.83652</cdr:y>
    </cdr:from>
    <cdr:to>
      <cdr:x>0.31388</cdr:x>
      <cdr:y>0.92333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78068" y="3744892"/>
          <a:ext cx="1987828" cy="3886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GB" sz="1100">
              <a:latin typeface="EC Square Sans Pro" panose="020B0506040000020004" pitchFamily="34" charset="0"/>
            </a:rPr>
            <a:t>(  ) = Number</a:t>
          </a:r>
          <a:r>
            <a:rPr lang="en-GB" sz="1100" baseline="0">
              <a:latin typeface="EC Square Sans Pro" panose="020B0506040000020004" pitchFamily="34" charset="0"/>
            </a:rPr>
            <a:t> of proposals</a:t>
          </a:r>
          <a:endParaRPr lang="en-GB" sz="1100">
            <a:latin typeface="EC Square Sans Pro" panose="020B05060400000200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4138" y="0"/>
            <a:ext cx="298132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1188"/>
            <a:ext cx="2981325" cy="500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138" y="9501188"/>
            <a:ext cx="2981325" cy="500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D3F7692-8592-4EB7-83B7-D575A1481B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691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4138" y="0"/>
            <a:ext cx="298132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02212" cy="3751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51388"/>
            <a:ext cx="5502275" cy="4500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01188"/>
            <a:ext cx="2981325" cy="500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4138" y="9501188"/>
            <a:ext cx="2981325" cy="500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77767FF-71BF-4C9D-9EA6-5953E310D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942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2B6CEEC8-A56C-4382-B4EB-DAC0119A5701}" type="slidenum">
              <a:rPr lang="en-GB" altLang="en-US" smtClean="0">
                <a:solidFill>
                  <a:schemeClr val="tx1"/>
                </a:solidFill>
                <a:latin typeface="Arial" charset="0"/>
              </a:rPr>
              <a:pPr eaLnBrk="1" hangingPunct="1"/>
              <a:t>2</a:t>
            </a:fld>
            <a:endParaRPr lang="en-GB" altLang="en-US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04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31A2884E-1E3B-477E-808B-673EBC33EF0E}" type="slidenum">
              <a:rPr lang="de-DE" altLang="en-US" smtClean="0">
                <a:solidFill>
                  <a:schemeClr val="tx1"/>
                </a:solidFill>
                <a:latin typeface="Arial" charset="0"/>
              </a:rPr>
              <a:pPr eaLnBrk="1" hangingPunct="1"/>
              <a:t>12</a:t>
            </a:fld>
            <a:endParaRPr lang="de-DE" altLang="en-US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945EF073-B03E-409C-B15D-2F4FCE9A19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880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B0F35-8A53-42D4-8EEB-10661A4448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3481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7E2E8-6428-4CAF-A1B9-59E11BF816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875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97B43-4635-40C4-A2AF-EFA9FA81B4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191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786F7-4142-497F-8916-D12608B1C1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886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1E879-8327-4521-91FA-2D2C23ADD4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987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14F42-5FD3-41BB-874A-FA9CE25C10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29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DEBB3-6EB8-4724-B32A-59568E52C0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81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E8319-8D22-4CC2-82FF-505034553B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531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9E3E1-502D-4AEC-81ED-903D8F0872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267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0582B-F05B-4744-87C8-D14E7B0157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625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BB5759B-A156-4CEB-94AD-E6F59A68FD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755650" y="2565400"/>
            <a:ext cx="8280400" cy="1655763"/>
          </a:xfrm>
        </p:spPr>
        <p:txBody>
          <a:bodyPr/>
          <a:lstStyle/>
          <a:p>
            <a:pPr algn="ctr"/>
            <a:r>
              <a:rPr lang="fr-BE" altLang="en-US" sz="4000" smtClean="0"/>
              <a:t>TRAN Meeting with National Parliaments</a:t>
            </a:r>
            <a:br>
              <a:rPr lang="fr-BE" altLang="en-US" sz="4000" smtClean="0"/>
            </a:br>
            <a:r>
              <a:rPr lang="fr-BE" altLang="en-US" sz="4000" smtClean="0"/>
              <a:t>Presentation by TEN-T Orient East Med Corridor Coordinator M. Grosch</a:t>
            </a:r>
            <a:endParaRPr lang="en-GB" altLang="en-US" sz="4000" smtClean="0"/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5445125"/>
            <a:ext cx="8532813" cy="1079500"/>
          </a:xfrm>
        </p:spPr>
        <p:txBody>
          <a:bodyPr/>
          <a:lstStyle/>
          <a:p>
            <a:r>
              <a:rPr lang="fr-BE" altLang="en-US" smtClean="0"/>
              <a:t>Brussels EP, 13 October 2015</a:t>
            </a:r>
          </a:p>
          <a:p>
            <a:r>
              <a:rPr lang="fr-BE" altLang="en-US" sz="2400" smtClean="0"/>
              <a:t>15:00 – 18:30 J,Antall Room 4Q2</a:t>
            </a:r>
            <a:endParaRPr lang="en-GB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-107950" y="549275"/>
            <a:ext cx="3816350" cy="5903913"/>
          </a:xfrm>
        </p:spPr>
        <p:txBody>
          <a:bodyPr/>
          <a:lstStyle/>
          <a:p>
            <a:pPr marL="342900" indent="-342900"/>
            <a:r>
              <a:rPr lang="en-GB" altLang="en-US" smtClean="0"/>
              <a:t>	OEM Corridor characteristics</a:t>
            </a:r>
            <a:br>
              <a:rPr lang="en-GB" altLang="en-US" smtClean="0"/>
            </a:br>
            <a:r>
              <a:rPr lang="en-GB" altLang="en-US" sz="2000" b="0" smtClean="0">
                <a:solidFill>
                  <a:srgbClr val="FF0000"/>
                </a:solidFill>
              </a:rPr>
              <a:t>5.900 km rail, 5.600 km roads and 1.600km IWW</a:t>
            </a:r>
            <a:r>
              <a:rPr lang="en-GB" altLang="en-US" sz="3600" smtClean="0"/>
              <a:t/>
            </a:r>
            <a:br>
              <a:rPr lang="en-GB" altLang="en-US" sz="3600" smtClean="0"/>
            </a:br>
            <a:r>
              <a:rPr lang="en-GB" altLang="en-US" sz="2800" smtClean="0"/>
              <a:t> </a:t>
            </a:r>
            <a:r>
              <a:rPr lang="en-GB" altLang="en-US" sz="32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altLang="en-US" sz="3200" smtClean="0">
                <a:latin typeface="Times New Roman" pitchFamily="18" charset="0"/>
                <a:cs typeface="Times New Roman" pitchFamily="18" charset="0"/>
              </a:rPr>
            </a:br>
            <a:r>
              <a:rPr lang="en-GB" altLang="en-US" sz="2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altLang="en-US" sz="2800" smtClean="0">
                <a:latin typeface="Times New Roman" pitchFamily="18" charset="0"/>
                <a:cs typeface="Times New Roman" pitchFamily="18" charset="0"/>
              </a:rPr>
            </a:br>
            <a:r>
              <a:rPr lang="en-GB" altLang="en-US" sz="2200" smtClean="0"/>
              <a:t/>
            </a:r>
            <a:br>
              <a:rPr lang="en-GB" altLang="en-US" sz="2200" smtClean="0"/>
            </a:br>
            <a:r>
              <a:rPr lang="en-GB" altLang="en-US" sz="2200" smtClean="0"/>
              <a:t/>
            </a:r>
            <a:br>
              <a:rPr lang="en-GB" altLang="en-US" sz="2200" smtClean="0"/>
            </a:br>
            <a:r>
              <a:rPr lang="en-GB" altLang="en-US" sz="3400" smtClean="0"/>
              <a:t/>
            </a:r>
            <a:br>
              <a:rPr lang="en-GB" altLang="en-US" sz="3400" smtClean="0"/>
            </a:br>
            <a:r>
              <a:rPr lang="en-GB" altLang="en-US" sz="3400" smtClean="0"/>
              <a:t/>
            </a:r>
            <a:br>
              <a:rPr lang="en-GB" altLang="en-US" sz="3400" smtClean="0"/>
            </a:br>
            <a:r>
              <a:rPr lang="en-GB" altLang="en-US" smtClean="0"/>
              <a:t/>
            </a:r>
            <a:br>
              <a:rPr lang="en-GB" altLang="en-US" smtClean="0"/>
            </a:br>
            <a:endParaRPr lang="en-GB" altLang="en-US" sz="2200" b="0" smtClean="0"/>
          </a:p>
        </p:txBody>
      </p:sp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250825" y="2924175"/>
            <a:ext cx="3960813" cy="357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</a:pPr>
            <a:r>
              <a:rPr lang="fr-BE" altLang="en-US" sz="2000">
                <a:ea typeface="MS PGothic" pitchFamily="34" charset="-128"/>
              </a:rPr>
              <a:t>9 Member States </a:t>
            </a:r>
          </a:p>
          <a:p>
            <a:pPr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</a:pPr>
            <a:r>
              <a:rPr lang="fr-BE" altLang="en-US" sz="2000">
                <a:ea typeface="MS PGothic" pitchFamily="34" charset="-128"/>
              </a:rPr>
              <a:t>15 core urban nodes</a:t>
            </a:r>
          </a:p>
          <a:p>
            <a:pPr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</a:pPr>
            <a:r>
              <a:rPr lang="fr-BE" altLang="en-US" sz="2000">
                <a:ea typeface="MS PGothic" pitchFamily="34" charset="-128"/>
              </a:rPr>
              <a:t>15 core airports</a:t>
            </a:r>
          </a:p>
          <a:p>
            <a:pPr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</a:pPr>
            <a:r>
              <a:rPr lang="fr-BE" altLang="en-US" sz="2000">
                <a:ea typeface="MS PGothic" pitchFamily="34" charset="-128"/>
              </a:rPr>
              <a:t>10 inland ports</a:t>
            </a:r>
          </a:p>
          <a:p>
            <a:pPr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</a:pPr>
            <a:r>
              <a:rPr lang="fr-BE" altLang="en-US" sz="2000">
                <a:ea typeface="MS PGothic" pitchFamily="34" charset="-128"/>
              </a:rPr>
              <a:t>12 Maritime ports</a:t>
            </a:r>
          </a:p>
          <a:p>
            <a:pPr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</a:pPr>
            <a:r>
              <a:rPr lang="fr-BE" altLang="en-US" sz="2000">
                <a:ea typeface="MS PGothic" pitchFamily="34" charset="-128"/>
              </a:rPr>
              <a:t>25 RRT</a:t>
            </a:r>
            <a:r>
              <a:rPr lang="en-GB" altLang="en-US" sz="2000">
                <a:ea typeface="MS PGothic" pitchFamily="34" charset="-128"/>
              </a:rPr>
              <a:t> </a:t>
            </a:r>
          </a:p>
          <a:p>
            <a:pPr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</a:pPr>
            <a:endParaRPr lang="fr-BE" altLang="en-US" sz="1800">
              <a:ea typeface="MS PGothic" pitchFamily="34" charset="-128"/>
            </a:endParaRPr>
          </a:p>
          <a:p>
            <a:pPr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</a:pPr>
            <a:endParaRPr lang="en-GB" altLang="en-US" sz="1800">
              <a:ea typeface="MS PGothic" pitchFamily="34" charset="-128"/>
            </a:endParaRPr>
          </a:p>
        </p:txBody>
      </p:sp>
      <p:pic>
        <p:nvPicPr>
          <p:cNvPr id="12292" name="Picture 5" descr="H:\My Documents\My Pictures\OEM Corridor map 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196975"/>
            <a:ext cx="5216525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28625" y="1268413"/>
            <a:ext cx="8574088" cy="936625"/>
          </a:xfrm>
        </p:spPr>
        <p:txBody>
          <a:bodyPr/>
          <a:lstStyle/>
          <a:p>
            <a:pPr algn="ctr"/>
            <a:r>
              <a:rPr lang="fr-BE" altLang="en-US" smtClean="0">
                <a:solidFill>
                  <a:srgbClr val="FF0000"/>
                </a:solidFill>
                <a:ea typeface="MS PGothic" pitchFamily="34" charset="-128"/>
              </a:rPr>
              <a:t>Status of Rail infrastructure differences on the OEM corridor</a:t>
            </a:r>
            <a:r>
              <a:rPr lang="fr-BE" altLang="en-US" sz="1100" smtClean="0">
                <a:ea typeface="MS PGothic" pitchFamily="34" charset="-128"/>
              </a:rPr>
              <a:t>(an example..)</a:t>
            </a:r>
            <a:endParaRPr lang="en-GB" altLang="en-US" sz="1100" smtClean="0">
              <a:ea typeface="MS PGothic" pitchFamily="34" charset="-128"/>
            </a:endParaRPr>
          </a:p>
        </p:txBody>
      </p:sp>
      <p:sp>
        <p:nvSpPr>
          <p:cNvPr id="32770" name="TextBox 2"/>
          <p:cNvSpPr txBox="1">
            <a:spLocks noChangeArrowheads="1"/>
          </p:cNvSpPr>
          <p:nvPr/>
        </p:nvSpPr>
        <p:spPr bwMode="auto">
          <a:xfrm>
            <a:off x="400050" y="2255838"/>
            <a:ext cx="8353425" cy="406241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61950" indent="-36195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1104900" indent="-36195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indent="0" algn="ctr" eaLnBrk="1" hangingPunct="1">
              <a:spcBef>
                <a:spcPts val="1200"/>
              </a:spcBef>
              <a:buClr>
                <a:srgbClr val="72BFC5"/>
              </a:buClr>
              <a:defRPr/>
            </a:pPr>
            <a:r>
              <a:rPr lang="en-US" altLang="en-US" sz="1800" u="sng" dirty="0" smtClean="0">
                <a:solidFill>
                  <a:srgbClr val="3166CF"/>
                </a:solidFill>
                <a:cs typeface="+mn-cs"/>
              </a:rPr>
              <a:t>A train travelling from Athens (GR) to Hamburg (DE) would have to comply with the following standards:</a:t>
            </a:r>
          </a:p>
          <a:p>
            <a:pPr lvl="1"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  <a:defRPr/>
            </a:pPr>
            <a:r>
              <a:rPr lang="en-US" altLang="en-US" sz="1800" b="0" dirty="0" err="1" smtClean="0">
                <a:solidFill>
                  <a:srgbClr val="803451"/>
                </a:solidFill>
                <a:cs typeface="+mn-cs"/>
              </a:rPr>
              <a:t>Loc's</a:t>
            </a:r>
            <a:r>
              <a:rPr lang="en-US" altLang="en-US" sz="1800" b="0" dirty="0" smtClean="0">
                <a:solidFill>
                  <a:srgbClr val="803451"/>
                </a:solidFill>
                <a:cs typeface="+mn-cs"/>
              </a:rPr>
              <a:t> equipped with 7 different signaling systems or change 6 times the </a:t>
            </a:r>
            <a:r>
              <a:rPr lang="en-US" altLang="en-US" sz="1800" b="0" dirty="0" err="1" smtClean="0">
                <a:solidFill>
                  <a:srgbClr val="803451"/>
                </a:solidFill>
                <a:cs typeface="+mn-cs"/>
              </a:rPr>
              <a:t>loc</a:t>
            </a:r>
            <a:r>
              <a:rPr lang="en-US" altLang="en-US" sz="1800" b="0" dirty="0" smtClean="0">
                <a:solidFill>
                  <a:srgbClr val="803451"/>
                </a:solidFill>
                <a:cs typeface="+mn-cs"/>
              </a:rPr>
              <a:t>!</a:t>
            </a:r>
          </a:p>
          <a:p>
            <a:pPr lvl="1"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  <a:defRPr/>
            </a:pPr>
            <a:r>
              <a:rPr lang="en-US" altLang="en-US" sz="1800" b="0" dirty="0" smtClean="0">
                <a:solidFill>
                  <a:srgbClr val="803451"/>
                </a:solidFill>
                <a:cs typeface="+mn-cs"/>
              </a:rPr>
              <a:t>Even if </a:t>
            </a:r>
            <a:r>
              <a:rPr lang="en-US" altLang="en-US" sz="1800" b="0" dirty="0" err="1" smtClean="0">
                <a:solidFill>
                  <a:srgbClr val="803451"/>
                </a:solidFill>
                <a:cs typeface="+mn-cs"/>
              </a:rPr>
              <a:t>Loc</a:t>
            </a:r>
            <a:r>
              <a:rPr lang="en-US" altLang="en-US" sz="1800" b="0" dirty="0" smtClean="0">
                <a:solidFill>
                  <a:srgbClr val="803451"/>
                </a:solidFill>
                <a:cs typeface="+mn-cs"/>
              </a:rPr>
              <a:t> equipped with 3 current capacities, 4 times to be replaced by a diesel </a:t>
            </a:r>
            <a:r>
              <a:rPr lang="en-US" altLang="en-US" sz="1800" b="0" dirty="0" err="1" smtClean="0">
                <a:solidFill>
                  <a:srgbClr val="803451"/>
                </a:solidFill>
                <a:cs typeface="+mn-cs"/>
              </a:rPr>
              <a:t>loc</a:t>
            </a:r>
            <a:r>
              <a:rPr lang="en-US" altLang="en-US" sz="1800" b="0" dirty="0" smtClean="0">
                <a:solidFill>
                  <a:srgbClr val="803451"/>
                </a:solidFill>
                <a:cs typeface="+mn-cs"/>
              </a:rPr>
              <a:t>!</a:t>
            </a:r>
          </a:p>
          <a:p>
            <a:pPr lvl="1"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  <a:defRPr/>
            </a:pPr>
            <a:r>
              <a:rPr lang="en-US" altLang="en-US" sz="1800" b="0" dirty="0" smtClean="0">
                <a:solidFill>
                  <a:srgbClr val="803451"/>
                </a:solidFill>
                <a:cs typeface="+mn-cs"/>
              </a:rPr>
              <a:t>Maximum length of train of 600m (instead of 740m), except in BU sections where max length is 445m</a:t>
            </a:r>
          </a:p>
          <a:p>
            <a:pPr lvl="1"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  <a:defRPr/>
            </a:pPr>
            <a:r>
              <a:rPr lang="en-US" altLang="en-US" sz="1800" b="0" dirty="0" smtClean="0">
                <a:solidFill>
                  <a:srgbClr val="803451"/>
                </a:solidFill>
                <a:cs typeface="+mn-cs"/>
              </a:rPr>
              <a:t>Max axle load of 20 T</a:t>
            </a:r>
          </a:p>
          <a:p>
            <a:pPr lvl="1"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  <a:defRPr/>
            </a:pPr>
            <a:r>
              <a:rPr lang="en-US" altLang="en-US" sz="1800" b="0" dirty="0" err="1" smtClean="0">
                <a:solidFill>
                  <a:srgbClr val="803451"/>
                </a:solidFill>
                <a:cs typeface="+mn-cs"/>
              </a:rPr>
              <a:t>Loc</a:t>
            </a:r>
            <a:r>
              <a:rPr lang="en-US" altLang="en-US" sz="1800" b="0" dirty="0" smtClean="0">
                <a:solidFill>
                  <a:srgbClr val="803451"/>
                </a:solidFill>
                <a:cs typeface="+mn-cs"/>
              </a:rPr>
              <a:t> would run at max 80km/h on 510km!</a:t>
            </a:r>
          </a:p>
          <a:p>
            <a:pPr marL="742950" lvl="1" indent="0" eaLnBrk="1" hangingPunct="1">
              <a:spcBef>
                <a:spcPts val="1200"/>
              </a:spcBef>
              <a:buClr>
                <a:srgbClr val="72BFC5"/>
              </a:buClr>
              <a:defRPr/>
            </a:pPr>
            <a:r>
              <a:rPr lang="en-US" altLang="en-US" sz="1800" b="0" dirty="0" smtClean="0">
                <a:solidFill>
                  <a:srgbClr val="0F5494"/>
                </a:solidFill>
                <a:cs typeface="+mn-cs"/>
              </a:rPr>
              <a:t>  </a:t>
            </a:r>
            <a:r>
              <a:rPr lang="en-US" altLang="en-US" sz="1800" i="1" dirty="0" smtClean="0">
                <a:solidFill>
                  <a:srgbClr val="FF0000"/>
                </a:solidFill>
                <a:cs typeface="+mn-cs"/>
              </a:rPr>
              <a:t>INTER OPERABILITY problems!!</a:t>
            </a:r>
          </a:p>
        </p:txBody>
      </p:sp>
      <p:pic>
        <p:nvPicPr>
          <p:cNvPr id="13316" name="Picture 3" descr="H:\My Documents\My Pictures\dang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5589588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>
          <a:xfrm>
            <a:off x="539750" y="1125538"/>
            <a:ext cx="7099300" cy="574675"/>
          </a:xfrm>
        </p:spPr>
        <p:txBody>
          <a:bodyPr/>
          <a:lstStyle/>
          <a:p>
            <a:r>
              <a:rPr lang="de-DE" altLang="en-US" sz="2800" smtClean="0"/>
              <a:t>KPI Benchmark Values (2013)</a:t>
            </a:r>
          </a:p>
        </p:txBody>
      </p:sp>
      <p:sp>
        <p:nvSpPr>
          <p:cNvPr id="1433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861175" y="6446838"/>
            <a:ext cx="2133600" cy="3000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41D80DB5-0C66-4B27-8991-B1217F070E21}" type="slidenum">
              <a:rPr lang="de-AT" altLang="en-US" sz="1400" smtClean="0">
                <a:solidFill>
                  <a:schemeClr val="tx1"/>
                </a:solidFill>
                <a:latin typeface="Arial" charset="0"/>
              </a:rPr>
              <a:pPr eaLnBrk="1" hangingPunct="1"/>
              <a:t>12</a:t>
            </a:fld>
            <a:endParaRPr lang="de-AT" altLang="en-US" sz="140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4340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775"/>
            <a:ext cx="9077325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12875"/>
            <a:ext cx="9144000" cy="863600"/>
          </a:xfrm>
        </p:spPr>
        <p:txBody>
          <a:bodyPr/>
          <a:lstStyle/>
          <a:p>
            <a:pPr algn="ctr"/>
            <a:r>
              <a:rPr lang="fr-BE" altLang="en-US" sz="2400" smtClean="0">
                <a:cs typeface="Arial" charset="0"/>
              </a:rPr>
              <a:t>CALL 2014: Record </a:t>
            </a:r>
            <a:r>
              <a:rPr lang="fr-BE" altLang="en-US" sz="2400" smtClean="0">
                <a:solidFill>
                  <a:srgbClr val="FF0000"/>
                </a:solidFill>
                <a:cs typeface="Arial" charset="0"/>
              </a:rPr>
              <a:t>€13 bln </a:t>
            </a:r>
            <a:r>
              <a:rPr lang="fr-BE" altLang="en-US" sz="2400" smtClean="0">
                <a:cs typeface="Arial" charset="0"/>
              </a:rPr>
              <a:t>investment</a:t>
            </a:r>
            <a:br>
              <a:rPr lang="fr-BE" altLang="en-US" sz="2400" smtClean="0">
                <a:cs typeface="Arial" charset="0"/>
              </a:rPr>
            </a:br>
            <a:r>
              <a:rPr lang="fr-BE" altLang="en-US" sz="2400" smtClean="0">
                <a:cs typeface="Arial" charset="0"/>
              </a:rPr>
              <a:t>in </a:t>
            </a:r>
            <a:r>
              <a:rPr lang="fr-BE" altLang="en-US" sz="2400" smtClean="0">
                <a:solidFill>
                  <a:srgbClr val="FF0000"/>
                </a:solidFill>
                <a:cs typeface="Arial" charset="0"/>
              </a:rPr>
              <a:t>276</a:t>
            </a:r>
            <a:r>
              <a:rPr lang="fr-BE" altLang="en-US" sz="2400" smtClean="0">
                <a:cs typeface="Arial" charset="0"/>
              </a:rPr>
              <a:t> projects with high EU added value</a:t>
            </a:r>
            <a:r>
              <a:rPr lang="en-GB" altLang="en-US" sz="2400" smtClean="0">
                <a:cs typeface="Arial" charset="0"/>
              </a:rPr>
              <a:t/>
            </a:r>
            <a:br>
              <a:rPr lang="en-GB" altLang="en-US" sz="2400" smtClean="0">
                <a:cs typeface="Arial" charset="0"/>
              </a:rPr>
            </a:br>
            <a:endParaRPr lang="en-US" altLang="en-US" sz="2400" smtClean="0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107504" y="2348880"/>
          <a:ext cx="885698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8925" y="1125538"/>
            <a:ext cx="8574088" cy="936625"/>
          </a:xfrm>
        </p:spPr>
        <p:txBody>
          <a:bodyPr/>
          <a:lstStyle/>
          <a:p>
            <a:pPr algn="ctr"/>
            <a:r>
              <a:rPr lang="en-GB" altLang="en-US" smtClean="0">
                <a:solidFill>
                  <a:srgbClr val="FF0000"/>
                </a:solidFill>
                <a:ea typeface="MS PGothic" pitchFamily="34" charset="-128"/>
              </a:rPr>
              <a:t>High investment needs identified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400050" y="1916113"/>
            <a:ext cx="8353425" cy="461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</a:pPr>
            <a:r>
              <a:rPr lang="en-US" altLang="en-US" sz="1800">
                <a:solidFill>
                  <a:srgbClr val="C00000"/>
                </a:solidFill>
                <a:ea typeface="MS PGothic" pitchFamily="34" charset="-128"/>
              </a:rPr>
              <a:t>For 9 CNC: more than 2.700 projects and more than 650 billion €</a:t>
            </a:r>
          </a:p>
          <a:p>
            <a:pPr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</a:pPr>
            <a:r>
              <a:rPr lang="en-US" altLang="en-US" sz="1800">
                <a:solidFill>
                  <a:srgbClr val="C00000"/>
                </a:solidFill>
                <a:ea typeface="MS PGothic" pitchFamily="34" charset="-128"/>
              </a:rPr>
              <a:t>For OEM only</a:t>
            </a:r>
            <a:r>
              <a:rPr lang="en-US" altLang="en-US" sz="1800">
                <a:ea typeface="MS PGothic" pitchFamily="34" charset="-128"/>
              </a:rPr>
              <a:t>: 280 investments have been identified which would be needed for the development of the Orient East-Med Corridor by 2030</a:t>
            </a:r>
          </a:p>
          <a:p>
            <a:pPr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</a:pPr>
            <a:r>
              <a:rPr lang="en-US" altLang="en-US" sz="1800">
                <a:ea typeface="MS PGothic" pitchFamily="34" charset="-128"/>
              </a:rPr>
              <a:t>Estimated total volume of investments of around 47.4 billion EUR (at 2014 prices)</a:t>
            </a:r>
          </a:p>
          <a:p>
            <a:pPr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</a:pPr>
            <a:r>
              <a:rPr lang="en-US" altLang="en-US" sz="1800">
                <a:ea typeface="MS PGothic" pitchFamily="34" charset="-128"/>
              </a:rPr>
              <a:t>25,6 billion€ must be spent on critical issues (as far as costs are known)</a:t>
            </a:r>
          </a:p>
          <a:p>
            <a:pPr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</a:pPr>
            <a:r>
              <a:rPr lang="en-US" altLang="en-US" sz="1800">
                <a:ea typeface="MS PGothic" pitchFamily="34" charset="-128"/>
              </a:rPr>
              <a:t>Approx. 15,8 billion€ of these costs for critical issues are still to be financed</a:t>
            </a:r>
          </a:p>
          <a:p>
            <a:pPr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</a:pPr>
            <a:r>
              <a:rPr lang="en-US" altLang="en-US" sz="1800">
                <a:ea typeface="MS PGothic" pitchFamily="34" charset="-128"/>
              </a:rPr>
              <a:t>Prioritization of investments is of utmost importance and </a:t>
            </a:r>
            <a:br>
              <a:rPr lang="en-US" altLang="en-US" sz="1800">
                <a:ea typeface="MS PGothic" pitchFamily="34" charset="-128"/>
              </a:rPr>
            </a:br>
            <a:r>
              <a:rPr lang="en-US" altLang="en-US" sz="1800">
                <a:ea typeface="MS PGothic" pitchFamily="34" charset="-128"/>
              </a:rPr>
              <a:t>a competitive planning and financing framework needs to be set up  </a:t>
            </a:r>
          </a:p>
          <a:p>
            <a:pPr eaLnBrk="1" hangingPunct="1">
              <a:spcBef>
                <a:spcPts val="1200"/>
              </a:spcBef>
              <a:buClr>
                <a:srgbClr val="72BFC5"/>
              </a:buClr>
              <a:buFont typeface="Verdana" pitchFamily="34" charset="0"/>
              <a:buChar char="●"/>
            </a:pPr>
            <a:endParaRPr lang="en-US" altLang="en-US" sz="180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971550" y="2133600"/>
            <a:ext cx="7200900" cy="2592388"/>
          </a:xfrm>
        </p:spPr>
        <p:txBody>
          <a:bodyPr/>
          <a:lstStyle/>
          <a:p>
            <a:r>
              <a:rPr lang="en-US" altLang="en-US" smtClean="0">
                <a:ea typeface="MS PGothic" pitchFamily="34" charset="-128"/>
              </a:rPr>
              <a:t>Thank you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0" y="115888"/>
            <a:ext cx="2700338" cy="63373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z="1600" dirty="0" smtClean="0"/>
              <a:t>Les 9 corridors du RTE T</a:t>
            </a:r>
            <a:r>
              <a:rPr lang="en-GB" altLang="en-US" sz="1600" dirty="0" smtClean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en-GB" altLang="en-US" sz="16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en-GB" altLang="en-US" sz="1600" dirty="0" smtClean="0">
                <a:solidFill>
                  <a:srgbClr val="FF0000"/>
                </a:solidFill>
              </a:rPr>
              <a:t/>
            </a:r>
            <a:br>
              <a:rPr lang="en-GB" altLang="en-US" sz="1600" dirty="0" smtClean="0">
                <a:solidFill>
                  <a:srgbClr val="FF0000"/>
                </a:solidFill>
              </a:rPr>
            </a:br>
            <a:r>
              <a:rPr lang="en-GB" altLang="en-US" sz="1400" dirty="0" smtClean="0">
                <a:solidFill>
                  <a:srgbClr val="FF0000"/>
                </a:solidFill>
              </a:rPr>
              <a:t>1)Baltic/Adriatic C (Dansk to Ravenna)</a:t>
            </a:r>
            <a:br>
              <a:rPr lang="en-GB" altLang="en-US" sz="1400" dirty="0" smtClean="0">
                <a:solidFill>
                  <a:srgbClr val="FF0000"/>
                </a:solidFill>
              </a:rPr>
            </a:br>
            <a:r>
              <a:rPr lang="en-GB" altLang="en-US" sz="1400" dirty="0" smtClean="0">
                <a:solidFill>
                  <a:srgbClr val="FF0000"/>
                </a:solidFill>
              </a:rPr>
              <a:t>2)North Sea/Baltic C (Rotterdam to Tallinn)</a:t>
            </a:r>
            <a:br>
              <a:rPr lang="en-GB" altLang="en-US" sz="1400" dirty="0" smtClean="0">
                <a:solidFill>
                  <a:srgbClr val="FF0000"/>
                </a:solidFill>
              </a:rPr>
            </a:br>
            <a:r>
              <a:rPr lang="en-GB" altLang="en-US" sz="1400" dirty="0" smtClean="0">
                <a:solidFill>
                  <a:srgbClr val="FF0000"/>
                </a:solidFill>
              </a:rPr>
              <a:t>3)Med C (Algeciras to UKR border)</a:t>
            </a:r>
            <a:br>
              <a:rPr lang="en-GB" altLang="en-US" sz="1400" dirty="0" smtClean="0">
                <a:solidFill>
                  <a:srgbClr val="FF0000"/>
                </a:solidFill>
              </a:rPr>
            </a:br>
            <a:r>
              <a:rPr lang="en-GB" altLang="en-US" sz="1400" dirty="0" smtClean="0">
                <a:solidFill>
                  <a:srgbClr val="FF0000"/>
                </a:solidFill>
              </a:rPr>
              <a:t>4) OEM C (Hamburg to Cyprus)</a:t>
            </a:r>
            <a:br>
              <a:rPr lang="en-GB" altLang="en-US" sz="1400" dirty="0" smtClean="0">
                <a:solidFill>
                  <a:srgbClr val="FF0000"/>
                </a:solidFill>
              </a:rPr>
            </a:br>
            <a:r>
              <a:rPr lang="en-GB" altLang="en-US" sz="1400" dirty="0" smtClean="0">
                <a:solidFill>
                  <a:srgbClr val="FF0000"/>
                </a:solidFill>
              </a:rPr>
              <a:t>5) Scan/Med C (Oslo/Stockholm to Malta)</a:t>
            </a:r>
            <a:br>
              <a:rPr lang="en-GB" altLang="en-US" sz="1400" dirty="0" smtClean="0">
                <a:solidFill>
                  <a:srgbClr val="FF0000"/>
                </a:solidFill>
              </a:rPr>
            </a:br>
            <a:r>
              <a:rPr lang="en-GB" altLang="en-US" sz="1400" dirty="0" smtClean="0">
                <a:solidFill>
                  <a:srgbClr val="FF0000"/>
                </a:solidFill>
              </a:rPr>
              <a:t>6) Ralp C (Rotterdam/Antwerp to Genoa)</a:t>
            </a:r>
            <a:br>
              <a:rPr lang="en-GB" altLang="en-US" sz="1400" dirty="0" smtClean="0">
                <a:solidFill>
                  <a:srgbClr val="FF0000"/>
                </a:solidFill>
              </a:rPr>
            </a:br>
            <a:r>
              <a:rPr lang="en-GB" altLang="en-US" sz="1400" dirty="0" smtClean="0">
                <a:solidFill>
                  <a:srgbClr val="FF0000"/>
                </a:solidFill>
              </a:rPr>
              <a:t>7)Atlantic C (Manheim-Le Havre to </a:t>
            </a:r>
            <a:r>
              <a:rPr lang="en-GB" altLang="en-US" sz="1400" dirty="0" err="1" smtClean="0">
                <a:solidFill>
                  <a:srgbClr val="FF0000"/>
                </a:solidFill>
              </a:rPr>
              <a:t>Lisboa</a:t>
            </a:r>
            <a:r>
              <a:rPr lang="en-GB" altLang="en-US" sz="1400" dirty="0" smtClean="0">
                <a:solidFill>
                  <a:srgbClr val="FF0000"/>
                </a:solidFill>
              </a:rPr>
              <a:t>/Algeciras)</a:t>
            </a:r>
            <a:r>
              <a:rPr lang="en-GB" altLang="en-US" sz="1600" dirty="0" smtClean="0">
                <a:solidFill>
                  <a:srgbClr val="FF0000"/>
                </a:solidFill>
              </a:rPr>
              <a:t/>
            </a:r>
            <a:br>
              <a:rPr lang="en-GB" altLang="en-US" sz="1600" dirty="0" smtClean="0">
                <a:solidFill>
                  <a:srgbClr val="FF0000"/>
                </a:solidFill>
              </a:rPr>
            </a:br>
            <a:r>
              <a:rPr lang="en-GB" altLang="en-US" sz="1600" dirty="0" smtClean="0">
                <a:solidFill>
                  <a:srgbClr val="FF0000"/>
                </a:solidFill>
              </a:rPr>
              <a:t>8)North Sea/Med C (IRL/North UK to Marseille)</a:t>
            </a:r>
            <a:br>
              <a:rPr lang="en-GB" altLang="en-US" sz="1600" dirty="0" smtClean="0">
                <a:solidFill>
                  <a:srgbClr val="FF0000"/>
                </a:solidFill>
              </a:rPr>
            </a:br>
            <a:r>
              <a:rPr lang="en-GB" altLang="en-US" sz="1600" dirty="0" smtClean="0">
                <a:solidFill>
                  <a:srgbClr val="FF0000"/>
                </a:solidFill>
              </a:rPr>
              <a:t>9)Rhine/Danube C (Frankfurt/Mannheim to Constanta)</a:t>
            </a:r>
            <a:endParaRPr lang="en-GB" altLang="en-US" sz="1800" dirty="0" smtClean="0">
              <a:solidFill>
                <a:srgbClr val="FF0000"/>
              </a:solidFill>
            </a:endParaRP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E6EC21DB-63B0-40A5-A7DC-90F9D7C8BED0}" type="slidenum">
              <a:rPr lang="en-GB" altLang="en-US" sz="1400" smtClean="0">
                <a:solidFill>
                  <a:schemeClr val="tx1"/>
                </a:solidFill>
                <a:latin typeface="Arial" charset="0"/>
              </a:rPr>
              <a:pPr eaLnBrk="1" hangingPunct="1"/>
              <a:t>2</a:t>
            </a:fld>
            <a:endParaRPr lang="en-GB" altLang="en-US" sz="140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-26988"/>
            <a:ext cx="6624637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07950" y="1339850"/>
            <a:ext cx="8928100" cy="936625"/>
          </a:xfrm>
        </p:spPr>
        <p:txBody>
          <a:bodyPr/>
          <a:lstStyle/>
          <a:p>
            <a:r>
              <a:rPr lang="en-GB" altLang="en-US" smtClean="0"/>
              <a:t>The TEN-T Regulation:</a:t>
            </a:r>
            <a:br>
              <a:rPr lang="en-GB" altLang="en-US" smtClean="0"/>
            </a:br>
            <a:r>
              <a:rPr lang="en-GB" altLang="en-US" smtClean="0"/>
              <a:t>Regulation (EU) No 1315/2013</a:t>
            </a: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250825" y="2565400"/>
            <a:ext cx="87852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542925" indent="-3619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lvl="1" eaLnBrk="1" hangingPunct="1">
              <a:spcBef>
                <a:spcPts val="1200"/>
              </a:spcBef>
              <a:spcAft>
                <a:spcPts val="600"/>
              </a:spcAft>
              <a:buClr>
                <a:srgbClr val="009FBA"/>
              </a:buClr>
              <a:buFontTx/>
              <a:buChar char="•"/>
            </a:pPr>
            <a:r>
              <a:rPr lang="en-GB" altLang="en-US" sz="2400"/>
              <a:t>A </a:t>
            </a:r>
            <a:r>
              <a:rPr lang="en-GB" altLang="en-US" sz="2400" b="1"/>
              <a:t>core</a:t>
            </a:r>
            <a:r>
              <a:rPr lang="en-GB" altLang="en-US" sz="2400"/>
              <a:t> and a </a:t>
            </a:r>
            <a:r>
              <a:rPr lang="en-GB" altLang="en-US" sz="2400" b="1"/>
              <a:t>comprehensive</a:t>
            </a:r>
            <a:r>
              <a:rPr lang="en-GB" altLang="en-US" sz="2400"/>
              <a:t> network </a:t>
            </a:r>
            <a:br>
              <a:rPr lang="en-GB" altLang="en-US" sz="2400"/>
            </a:br>
            <a:r>
              <a:rPr lang="en-GB" altLang="en-US" sz="2400"/>
              <a:t>based on a single European methodology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buClr>
                <a:srgbClr val="009FBA"/>
              </a:buClr>
              <a:buFontTx/>
              <a:buChar char="•"/>
            </a:pPr>
            <a:r>
              <a:rPr lang="en-GB" altLang="en-US" sz="2400" b="1"/>
              <a:t>Standards</a:t>
            </a:r>
            <a:r>
              <a:rPr lang="en-GB" altLang="en-US" sz="2400"/>
              <a:t> on the core network to be achieved </a:t>
            </a:r>
            <a:br>
              <a:rPr lang="en-GB" altLang="en-US" sz="2400"/>
            </a:br>
            <a:r>
              <a:rPr lang="en-GB" altLang="en-US" sz="2400"/>
              <a:t>by 2030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buClr>
                <a:srgbClr val="009FBA"/>
              </a:buClr>
              <a:buFontTx/>
              <a:buChar char="•"/>
            </a:pPr>
            <a:r>
              <a:rPr lang="en-GB" altLang="en-US" sz="2400" b="1"/>
              <a:t>Coordinators</a:t>
            </a:r>
            <a:r>
              <a:rPr lang="en-GB" altLang="en-US" sz="2400"/>
              <a:t> and Core Network </a:t>
            </a:r>
            <a:r>
              <a:rPr lang="en-GB" altLang="en-US" sz="2400" b="1"/>
              <a:t>Corridors</a:t>
            </a:r>
            <a:r>
              <a:rPr lang="en-GB" altLang="en-US" sz="2400"/>
              <a:t> </a:t>
            </a:r>
            <a:br>
              <a:rPr lang="en-GB" altLang="en-US" sz="2400"/>
            </a:br>
            <a:r>
              <a:rPr lang="en-GB" altLang="en-US" sz="2400"/>
              <a:t>as implementation tools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buClr>
                <a:srgbClr val="009FBA"/>
              </a:buClr>
              <a:buFontTx/>
              <a:buChar char="•"/>
            </a:pPr>
            <a:r>
              <a:rPr lang="de-CH" altLang="en-US" sz="2400" b="1"/>
              <a:t>Work Plans </a:t>
            </a:r>
            <a:r>
              <a:rPr lang="de-CH" altLang="en-US" sz="2400"/>
              <a:t>as road maps for developing </a:t>
            </a:r>
            <a:br>
              <a:rPr lang="de-CH" altLang="en-US" sz="2400"/>
            </a:br>
            <a:r>
              <a:rPr lang="de-CH" altLang="en-US" sz="2400"/>
              <a:t>the corridors</a:t>
            </a:r>
            <a:endParaRPr lang="en-GB" altLang="en-US" sz="2400"/>
          </a:p>
          <a:p>
            <a:pPr eaLnBrk="1" hangingPunct="1">
              <a:spcBef>
                <a:spcPct val="20000"/>
              </a:spcBef>
              <a:buClr>
                <a:schemeClr val="bg1"/>
              </a:buClr>
              <a:buFontTx/>
              <a:buChar char="•"/>
            </a:pPr>
            <a:endParaRPr lang="en-GB" altLang="en-US" sz="2400" i="1"/>
          </a:p>
          <a:p>
            <a:pPr eaLnBrk="1" hangingPunct="1">
              <a:spcBef>
                <a:spcPct val="20000"/>
              </a:spcBef>
              <a:buClr>
                <a:schemeClr val="bg1"/>
              </a:buClr>
              <a:buFontTx/>
              <a:buChar char="•"/>
            </a:pPr>
            <a:endParaRPr lang="en-GB" altLang="en-US" sz="24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0" y="1412875"/>
            <a:ext cx="8856663" cy="863600"/>
          </a:xfrm>
        </p:spPr>
        <p:txBody>
          <a:bodyPr/>
          <a:lstStyle/>
          <a:p>
            <a:r>
              <a:rPr lang="en-GB" altLang="en-US" smtClean="0"/>
              <a:t/>
            </a:r>
            <a:br>
              <a:rPr lang="en-GB" altLang="en-US" smtClean="0"/>
            </a:br>
            <a:r>
              <a:rPr lang="en-GB" altLang="en-US" smtClean="0"/>
              <a:t/>
            </a:r>
            <a:br>
              <a:rPr lang="en-GB" altLang="en-US" smtClean="0"/>
            </a:br>
            <a:r>
              <a:rPr lang="en-GB" altLang="en-US" smtClean="0"/>
              <a:t>The Connecting Europe Facility: </a:t>
            </a:r>
            <a:br>
              <a:rPr lang="en-GB" altLang="en-US" smtClean="0"/>
            </a:br>
            <a:r>
              <a:rPr lang="en-GB" altLang="en-US" smtClean="0"/>
              <a:t/>
            </a:r>
            <a:br>
              <a:rPr lang="en-GB" altLang="en-US" smtClean="0"/>
            </a:br>
            <a:r>
              <a:rPr lang="en-GB" altLang="en-US" sz="2400" smtClean="0"/>
              <a:t>an increased budget for the TEN-T 2014-2020 (after EFSI)</a:t>
            </a:r>
            <a:br>
              <a:rPr lang="en-GB" altLang="en-US" sz="2400" smtClean="0"/>
            </a:br>
            <a:r>
              <a:rPr lang="en-GB" altLang="en-US" sz="2400" smtClean="0"/>
              <a:t/>
            </a:r>
            <a:br>
              <a:rPr lang="en-GB" altLang="en-US" sz="2400" smtClean="0"/>
            </a:br>
            <a:r>
              <a:rPr lang="en-GB" altLang="en-US" sz="2400" smtClean="0"/>
              <a:t>Regulation (EU) N°1316/2013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179388" y="3716338"/>
            <a:ext cx="8820150" cy="2089150"/>
          </a:xfrm>
        </p:spPr>
        <p:txBody>
          <a:bodyPr/>
          <a:lstStyle/>
          <a:p>
            <a:pPr marL="0" indent="19050">
              <a:spcAft>
                <a:spcPts val="1200"/>
              </a:spcAft>
              <a:defRPr/>
            </a:pPr>
            <a:r>
              <a:rPr lang="en-GB" b="1" i="0" dirty="0" smtClean="0"/>
              <a:t>€24.05 </a:t>
            </a:r>
            <a:r>
              <a:rPr lang="en-GB" i="0" dirty="0" err="1" smtClean="0"/>
              <a:t>bn</a:t>
            </a:r>
            <a:r>
              <a:rPr lang="en-GB" i="0" dirty="0" smtClean="0"/>
              <a:t> for TEN-T Project (vs €8 </a:t>
            </a:r>
            <a:r>
              <a:rPr lang="en-GB" i="0" dirty="0" err="1" smtClean="0"/>
              <a:t>bn</a:t>
            </a:r>
            <a:r>
              <a:rPr lang="en-GB" i="0" dirty="0" smtClean="0"/>
              <a:t> in 2007-2013!)</a:t>
            </a:r>
          </a:p>
          <a:p>
            <a:pPr lvl="1">
              <a:lnSpc>
                <a:spcPct val="90000"/>
              </a:lnSpc>
              <a:spcBef>
                <a:spcPts val="2400"/>
              </a:spcBef>
              <a:defRPr/>
            </a:pPr>
            <a:r>
              <a:rPr lang="en-GB" dirty="0" smtClean="0"/>
              <a:t>€11.3 </a:t>
            </a:r>
            <a:r>
              <a:rPr lang="en-GB" dirty="0" err="1" smtClean="0"/>
              <a:t>bn</a:t>
            </a:r>
            <a:r>
              <a:rPr lang="en-GB" dirty="0" smtClean="0"/>
              <a:t> for Member States eligible to </a:t>
            </a:r>
            <a:br>
              <a:rPr lang="en-GB" dirty="0" smtClean="0"/>
            </a:br>
            <a:r>
              <a:rPr lang="en-GB" dirty="0" smtClean="0"/>
              <a:t>the Cohesion Fund, with specific rules</a:t>
            </a:r>
          </a:p>
          <a:p>
            <a:pPr lvl="1">
              <a:lnSpc>
                <a:spcPct val="90000"/>
              </a:lnSpc>
              <a:spcBef>
                <a:spcPts val="2400"/>
              </a:spcBef>
              <a:defRPr/>
            </a:pPr>
            <a:r>
              <a:rPr lang="en-GB" dirty="0" smtClean="0"/>
              <a:t>€12.2 </a:t>
            </a:r>
            <a:r>
              <a:rPr lang="en-GB" dirty="0" err="1" smtClean="0"/>
              <a:t>bn</a:t>
            </a:r>
            <a:r>
              <a:rPr lang="en-GB" dirty="0" smtClean="0"/>
              <a:t> for all 28 EU MS</a:t>
            </a:r>
          </a:p>
          <a:p>
            <a:pPr marL="400050" lvl="1" indent="19050">
              <a:spcAft>
                <a:spcPts val="1200"/>
              </a:spcAft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339850"/>
            <a:ext cx="8229600" cy="3673475"/>
          </a:xfrm>
        </p:spPr>
        <p:txBody>
          <a:bodyPr/>
          <a:lstStyle/>
          <a:p>
            <a:pPr algn="ctr"/>
            <a:r>
              <a:rPr lang="en-US" altLang="en-US" sz="4000" smtClean="0"/>
              <a:t>What is the role of the TEN-T Corridor coordinators?</a:t>
            </a:r>
            <a:br>
              <a:rPr lang="en-US" altLang="en-US" sz="4000" smtClean="0"/>
            </a:br>
            <a:r>
              <a:rPr lang="en-US" altLang="en-US" sz="4000" smtClean="0"/>
              <a:t/>
            </a:r>
            <a:br>
              <a:rPr lang="en-US" altLang="en-US" sz="4000" smtClean="0"/>
            </a:br>
            <a:r>
              <a:rPr lang="en-US" altLang="en-US" sz="4000" smtClean="0"/>
              <a:t>Reg 1315/2013 Art 45-48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25621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GB" altLang="en-US" sz="2000" i="0" smtClean="0"/>
              <a:t>-support implementation of the CNC, and in particular </a:t>
            </a:r>
            <a:r>
              <a:rPr lang="en-GB" altLang="en-US" sz="2000" b="1" i="0" smtClean="0"/>
              <a:t>the timely implementation </a:t>
            </a:r>
            <a:r>
              <a:rPr lang="en-GB" altLang="en-US" sz="2000" i="0" smtClean="0"/>
              <a:t>of the work plan for that core network corridor; </a:t>
            </a:r>
          </a:p>
          <a:p>
            <a:pPr>
              <a:buFont typeface="Wingdings" pitchFamily="2" charset="2"/>
              <a:buChar char="§"/>
            </a:pPr>
            <a:r>
              <a:rPr lang="en-GB" altLang="en-US" sz="2000" i="0" smtClean="0"/>
              <a:t>-draw up the corridor </a:t>
            </a:r>
            <a:r>
              <a:rPr lang="en-GB" altLang="en-US" sz="2000" b="1" i="0" smtClean="0"/>
              <a:t>work plan together with the Member States </a:t>
            </a:r>
            <a:r>
              <a:rPr lang="en-GB" altLang="en-US" sz="2000" i="0" smtClean="0"/>
              <a:t>and monitor implementation;</a:t>
            </a:r>
          </a:p>
          <a:p>
            <a:r>
              <a:rPr lang="en-GB" altLang="en-US" sz="2000" i="0" smtClean="0"/>
              <a:t> </a:t>
            </a:r>
          </a:p>
          <a:p>
            <a:r>
              <a:rPr lang="en-GB" altLang="en-US" sz="2000" i="0" smtClean="0"/>
              <a:t>-consult </a:t>
            </a:r>
            <a:r>
              <a:rPr lang="en-GB" altLang="en-US" sz="2000" b="1" i="0" smtClean="0"/>
              <a:t>with the Corridor Forum </a:t>
            </a:r>
            <a:r>
              <a:rPr lang="en-GB" altLang="en-US" sz="2000" i="0" smtClean="0"/>
              <a:t>in relation to that plan and its implementation; </a:t>
            </a:r>
          </a:p>
          <a:p>
            <a:endParaRPr lang="en-GB" altLang="en-US" sz="2000" i="0" smtClean="0"/>
          </a:p>
          <a:p>
            <a:pPr marL="400050" lvl="1" indent="0">
              <a:buFontTx/>
              <a:buNone/>
            </a:pPr>
            <a:r>
              <a:rPr lang="en-GB" altLang="en-US" b="0" smtClean="0"/>
              <a:t>-</a:t>
            </a:r>
            <a:r>
              <a:rPr lang="en-GB" altLang="en-US" smtClean="0"/>
              <a:t>report </a:t>
            </a:r>
            <a:r>
              <a:rPr lang="en-GB" altLang="en-US" b="0" smtClean="0"/>
              <a:t>to MS, Commission and, as appropriate, to all other entities directly involved in the development of the CNC </a:t>
            </a:r>
            <a:r>
              <a:rPr lang="en-GB" altLang="en-US" smtClean="0"/>
              <a:t>on any difficulties encountered </a:t>
            </a:r>
            <a:r>
              <a:rPr lang="en-GB" altLang="en-US" b="0" smtClean="0"/>
              <a:t>and, in particular when the development of a corridor is being impeded, with a view to helping to find appropriate solutions</a:t>
            </a:r>
            <a:r>
              <a:rPr lang="en-GB" altLang="en-US" sz="2400" b="0" smtClean="0"/>
              <a:t>; </a:t>
            </a:r>
            <a:endParaRPr lang="en-GB" altLang="en-US" b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04031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 i="0" smtClean="0"/>
              <a:t>-draw up </a:t>
            </a:r>
            <a:r>
              <a:rPr lang="en-GB" altLang="en-US" b="1" i="0" smtClean="0"/>
              <a:t>a report every year for the European Parliament, Council, Cion and MS</a:t>
            </a:r>
            <a:r>
              <a:rPr lang="en-GB" altLang="en-US" i="0" smtClean="0"/>
              <a:t> concerned on the progress achieved in implementing the CNC;</a:t>
            </a:r>
          </a:p>
          <a:p>
            <a:pPr marL="0" indent="0">
              <a:buFontTx/>
              <a:buNone/>
            </a:pPr>
            <a:r>
              <a:rPr lang="en-GB" altLang="en-US" i="0" smtClean="0"/>
              <a:t> </a:t>
            </a:r>
          </a:p>
          <a:p>
            <a:pPr marL="0" indent="0">
              <a:buFontTx/>
              <a:buNone/>
            </a:pPr>
            <a:r>
              <a:rPr lang="en-GB" altLang="en-US" i="0" smtClean="0"/>
              <a:t>-</a:t>
            </a:r>
            <a:r>
              <a:rPr lang="en-GB" altLang="en-US" b="1" i="0" smtClean="0"/>
              <a:t>examine the demand for transport services</a:t>
            </a:r>
            <a:r>
              <a:rPr lang="en-GB" altLang="en-US" i="0" smtClean="0"/>
              <a:t>, the possibilities of </a:t>
            </a:r>
            <a:r>
              <a:rPr lang="en-GB" altLang="en-US" b="1" i="0" smtClean="0"/>
              <a:t>investment funding </a:t>
            </a:r>
            <a:r>
              <a:rPr lang="en-GB" altLang="en-US" i="0" smtClean="0"/>
              <a:t>and financing and the steps to be taken and the conditions to be met in order to facilitate access to such funding or financing, and give appropriate recommendations. </a:t>
            </a:r>
            <a:endParaRPr lang="en-GB" alt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61963" y="1196975"/>
            <a:ext cx="8070850" cy="936625"/>
          </a:xfrm>
        </p:spPr>
        <p:txBody>
          <a:bodyPr/>
          <a:lstStyle/>
          <a:p>
            <a:r>
              <a:rPr lang="en-GB" altLang="en-US" smtClean="0"/>
              <a:t>Corridor process in 2014 - 2015</a:t>
            </a: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327025" y="2173288"/>
            <a:ext cx="8566150" cy="48783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542925" indent="-3619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en-US" dirty="0">
                <a:cs typeface="+mn-cs"/>
              </a:rPr>
              <a:t>5</a:t>
            </a:r>
            <a:r>
              <a:rPr lang="en-US" altLang="en-US" dirty="0" smtClean="0">
                <a:cs typeface="+mn-cs"/>
              </a:rPr>
              <a:t> Corridor Forum meetings </a:t>
            </a:r>
            <a:r>
              <a:rPr lang="en-US" altLang="en-US" b="0" dirty="0" smtClean="0">
                <a:cs typeface="+mn-cs"/>
              </a:rPr>
              <a:t>with gradually increasing number of stakeholders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en-US" dirty="0" smtClean="0">
                <a:cs typeface="+mn-cs"/>
              </a:rPr>
              <a:t>Several specific working group meetings </a:t>
            </a:r>
            <a:r>
              <a:rPr lang="en-US" altLang="en-US" b="0" dirty="0" smtClean="0">
                <a:cs typeface="+mn-cs"/>
              </a:rPr>
              <a:t>(Ports, Regions, urban nodes)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en-US" b="0" dirty="0" smtClean="0">
                <a:cs typeface="+mn-cs"/>
              </a:rPr>
              <a:t>Several 10</a:t>
            </a:r>
            <a:r>
              <a:rPr lang="en-US" altLang="en-US" b="0" baseline="30000" dirty="0" smtClean="0">
                <a:cs typeface="+mn-cs"/>
              </a:rPr>
              <a:t>th</a:t>
            </a:r>
            <a:r>
              <a:rPr lang="en-US" altLang="en-US" b="0" dirty="0" smtClean="0">
                <a:cs typeface="+mn-cs"/>
              </a:rPr>
              <a:t> of </a:t>
            </a:r>
            <a:r>
              <a:rPr lang="en-US" altLang="en-US" dirty="0" smtClean="0">
                <a:cs typeface="+mn-cs"/>
              </a:rPr>
              <a:t>bilateral meetings and missions </a:t>
            </a:r>
            <a:r>
              <a:rPr lang="en-US" altLang="en-US" b="0" dirty="0" smtClean="0">
                <a:cs typeface="+mn-cs"/>
              </a:rPr>
              <a:t>along corridor by European Coordinators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en-US" b="0" dirty="0" smtClean="0">
                <a:cs typeface="+mn-cs"/>
              </a:rPr>
              <a:t>Corridor meeting during the </a:t>
            </a:r>
            <a:r>
              <a:rPr lang="en-US" altLang="en-US" dirty="0" smtClean="0">
                <a:cs typeface="+mn-cs"/>
              </a:rPr>
              <a:t>TEN-T Days </a:t>
            </a:r>
            <a:r>
              <a:rPr lang="en-US" altLang="en-US" b="0" dirty="0" smtClean="0">
                <a:cs typeface="+mn-cs"/>
              </a:rPr>
              <a:t>in Riga in June 2015: presentation of the corridor work plan to a wider audience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en-US" dirty="0" smtClean="0">
                <a:cs typeface="+mn-cs"/>
              </a:rPr>
              <a:t>TEN-T Committee </a:t>
            </a:r>
            <a:r>
              <a:rPr lang="en-US" altLang="en-US" b="0" dirty="0" smtClean="0">
                <a:cs typeface="+mn-cs"/>
              </a:rPr>
              <a:t>meetings</a:t>
            </a:r>
            <a:r>
              <a:rPr lang="en-US" altLang="en-US" dirty="0" smtClean="0">
                <a:cs typeface="+mn-cs"/>
              </a:rPr>
              <a:t> </a:t>
            </a:r>
            <a:r>
              <a:rPr lang="en-US" altLang="en-US" b="0" dirty="0" smtClean="0">
                <a:cs typeface="+mn-cs"/>
              </a:rPr>
              <a:t>during Forum weeks to closely involve MS and guarantee </a:t>
            </a:r>
            <a:r>
              <a:rPr lang="en-US" altLang="en-US" b="0" dirty="0" err="1" smtClean="0">
                <a:cs typeface="+mn-cs"/>
              </a:rPr>
              <a:t>harmonised</a:t>
            </a:r>
            <a:r>
              <a:rPr lang="en-US" altLang="en-US" b="0" dirty="0" smtClean="0">
                <a:cs typeface="+mn-cs"/>
              </a:rPr>
              <a:t> approach</a:t>
            </a:r>
          </a:p>
          <a:p>
            <a:pPr marL="180975" lvl="1" indent="0" eaLnBrk="1" hangingPunct="1">
              <a:spcBef>
                <a:spcPts val="1200"/>
              </a:spcBef>
              <a:spcAft>
                <a:spcPts val="600"/>
              </a:spcAft>
              <a:buFontTx/>
              <a:buNone/>
              <a:defRPr/>
            </a:pPr>
            <a:endParaRPr lang="en-US" altLang="en-US" sz="1600" b="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61963" y="1268413"/>
            <a:ext cx="8070850" cy="936625"/>
          </a:xfrm>
        </p:spPr>
        <p:txBody>
          <a:bodyPr/>
          <a:lstStyle/>
          <a:p>
            <a:r>
              <a:rPr lang="en-GB" altLang="en-US" smtClean="0"/>
              <a:t>Main outputs so far</a:t>
            </a:r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327025" y="2311400"/>
            <a:ext cx="8566150" cy="406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542925" indent="-3619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lvl="1" eaLnBrk="1" hangingPunct="1">
              <a:spcBef>
                <a:spcPts val="1200"/>
              </a:spcBef>
              <a:spcAft>
                <a:spcPts val="600"/>
              </a:spcAft>
              <a:buClr>
                <a:srgbClr val="009FBA"/>
              </a:buClr>
              <a:buFont typeface="Wingdings" pitchFamily="2" charset="2"/>
              <a:buChar char="ü"/>
            </a:pPr>
            <a:r>
              <a:rPr lang="en-US" altLang="en-US" sz="1800" b="1"/>
              <a:t>Corridor study </a:t>
            </a:r>
            <a:r>
              <a:rPr lang="en-US" altLang="en-US" sz="1800"/>
              <a:t>with detailed analysis of the corridor, including a multi-modal transport market study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buClr>
                <a:srgbClr val="009FBA"/>
              </a:buClr>
              <a:buFont typeface="Wingdings" pitchFamily="2" charset="2"/>
              <a:buChar char="ü"/>
            </a:pPr>
            <a:r>
              <a:rPr lang="en-US" altLang="en-US" sz="1800" b="1"/>
              <a:t>TENtec maps </a:t>
            </a:r>
            <a:r>
              <a:rPr lang="en-US" altLang="en-US" sz="1800"/>
              <a:t>illustrating compliance of corridor infrastructure with TEN-T standards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buClr>
                <a:srgbClr val="009FBA"/>
              </a:buClr>
              <a:buFont typeface="Wingdings" pitchFamily="2" charset="2"/>
              <a:buChar char="ü"/>
            </a:pPr>
            <a:r>
              <a:rPr lang="en-US" altLang="en-US" sz="1800" b="1"/>
              <a:t>List of projects </a:t>
            </a:r>
            <a:r>
              <a:rPr lang="en-US" altLang="en-US" sz="1800"/>
              <a:t>planned to be implemented along </a:t>
            </a:r>
            <a:br>
              <a:rPr lang="en-US" altLang="en-US" sz="1800"/>
            </a:br>
            <a:r>
              <a:rPr lang="en-US" altLang="en-US" sz="1800"/>
              <a:t>the corridor by 2030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buClr>
                <a:srgbClr val="009FBA"/>
              </a:buClr>
              <a:buFont typeface="Wingdings" pitchFamily="2" charset="2"/>
              <a:buChar char="ü"/>
            </a:pPr>
            <a:r>
              <a:rPr lang="en-US" altLang="en-US" sz="1800"/>
              <a:t>A </a:t>
            </a:r>
            <a:r>
              <a:rPr lang="en-US" altLang="en-US" sz="1800" b="1"/>
              <a:t>corridor work plan </a:t>
            </a:r>
            <a:r>
              <a:rPr lang="en-US" altLang="en-US" sz="1800"/>
              <a:t>presented by the European Coordinator and unanimously </a:t>
            </a:r>
            <a:r>
              <a:rPr lang="en-US" altLang="en-US" sz="1800" b="1"/>
              <a:t>approved by all MS </a:t>
            </a:r>
            <a:br>
              <a:rPr lang="en-US" altLang="en-US" sz="1800" b="1"/>
            </a:br>
            <a:r>
              <a:rPr lang="en-US" altLang="en-US" sz="1800"/>
              <a:t>in May 2015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buClr>
                <a:srgbClr val="009FBA"/>
              </a:buClr>
              <a:buFont typeface="Wingdings" pitchFamily="2" charset="2"/>
              <a:buChar char="ü"/>
            </a:pPr>
            <a:r>
              <a:rPr lang="en-US" altLang="en-US" sz="1800" b="1"/>
              <a:t>Frauenhofer Study </a:t>
            </a:r>
            <a:r>
              <a:rPr lang="en-US" altLang="en-US" sz="1800"/>
              <a:t>: economical and social impact of non completion of the corridors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338</TotalTime>
  <Words>627</Words>
  <Application>Microsoft Office PowerPoint</Application>
  <PresentationFormat>On-screen Show (4:3)</PresentationFormat>
  <Paragraphs>76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blank</vt:lpstr>
      <vt:lpstr>TRAN Meeting with National Parliaments Presentation by TEN-T Orient East Med Corridor Coordinator M. Grosch</vt:lpstr>
      <vt:lpstr>Les 9 corridors du RTE T  1)Baltic/Adriatic C (Dansk to Ravenna) 2)North Sea/Baltic C (Rotterdam to Tallinn) 3)Med C (Algeciras to UKR border) 4) OEM C (Hamburg to Cyprus) 5) Scan/Med C (Oslo/Stockholm to Malta) 6) Ralp C (Rotterdam/Antwerp to Genoa) 7)Atlantic C (Manheim-Le Havre to Lisboa/Algeciras) 8)North Sea/Med C (IRL/North UK to Marseille) 9)Rhine/Danube C (Frankfurt/Mannheim to Constanta)</vt:lpstr>
      <vt:lpstr>The TEN-T Regulation: Regulation (EU) No 1315/2013</vt:lpstr>
      <vt:lpstr>  The Connecting Europe Facility:   an increased budget for the TEN-T 2014-2020 (after EFSI)  Regulation (EU) N°1316/2013</vt:lpstr>
      <vt:lpstr>What is the role of the TEN-T Corridor coordinators?  Reg 1315/2013 Art 45-48</vt:lpstr>
      <vt:lpstr>PowerPoint Presentation</vt:lpstr>
      <vt:lpstr>PowerPoint Presentation</vt:lpstr>
      <vt:lpstr>Corridor process in 2014 - 2015</vt:lpstr>
      <vt:lpstr>Main outputs so far</vt:lpstr>
      <vt:lpstr> OEM Corridor characteristics 5.900 km rail, 5.600 km roads and 1.600km IWW         </vt:lpstr>
      <vt:lpstr>Status of Rail infrastructure differences on the OEM corridor(an example..)</vt:lpstr>
      <vt:lpstr>KPI Benchmark Values (2013)</vt:lpstr>
      <vt:lpstr>CALL 2014: Record €13 bln investment in 276 projects with high EU added value </vt:lpstr>
      <vt:lpstr>High investment needs identified</vt:lpstr>
      <vt:lpstr>Thank you for your attention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VANKERCKHOVEN Patrick</dc:creator>
  <cp:lastModifiedBy>SCHULZE Gudrun (MOVE)</cp:lastModifiedBy>
  <cp:revision>20</cp:revision>
  <dcterms:created xsi:type="dcterms:W3CDTF">2015-10-07T06:45:27Z</dcterms:created>
  <dcterms:modified xsi:type="dcterms:W3CDTF">2015-10-13T10:21:22Z</dcterms:modified>
</cp:coreProperties>
</file>