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9" r:id="rId2"/>
    <p:sldId id="337" r:id="rId3"/>
    <p:sldId id="410" r:id="rId4"/>
    <p:sldId id="409" r:id="rId5"/>
    <p:sldId id="411" r:id="rId6"/>
    <p:sldId id="413" r:id="rId7"/>
    <p:sldId id="382" r:id="rId8"/>
    <p:sldId id="384" r:id="rId9"/>
    <p:sldId id="414" r:id="rId10"/>
    <p:sldId id="398" r:id="rId11"/>
    <p:sldId id="399" r:id="rId12"/>
    <p:sldId id="408" r:id="rId13"/>
    <p:sldId id="390" r:id="rId14"/>
    <p:sldId id="391" r:id="rId15"/>
    <p:sldId id="406" r:id="rId16"/>
    <p:sldId id="326" r:id="rId17"/>
  </p:sldIdLst>
  <p:sldSz cx="9144000" cy="6858000" type="screen4x3"/>
  <p:notesSz cx="6819900" cy="9931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DERN CARRETERO Montserrat (INEA)" initials="MCM(" lastIdx="8" clrIdx="0"/>
  <p:cmAuthor id="1" name="Julie Parry" initials="JP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B236"/>
    <a:srgbClr val="33CCFF"/>
    <a:srgbClr val="2D5EC1"/>
    <a:srgbClr val="B1EDEC"/>
    <a:srgbClr val="FF99FF"/>
    <a:srgbClr val="8B2575"/>
    <a:srgbClr val="E7511E"/>
    <a:srgbClr val="3166CF"/>
    <a:srgbClr val="3E6FD2"/>
    <a:srgbClr val="BDD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2" autoAdjust="0"/>
    <p:restoredTop sz="67200" autoAdjust="0"/>
  </p:normalViewPr>
  <p:slideViewPr>
    <p:cSldViewPr>
      <p:cViewPr>
        <p:scale>
          <a:sx n="70" d="100"/>
          <a:sy n="70" d="100"/>
        </p:scale>
        <p:origin x="-2880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3216" y="-82"/>
      </p:cViewPr>
      <p:guideLst>
        <p:guide orient="horz" pos="3129"/>
        <p:guide pos="214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7FE909-722B-4746-988B-1DF72897988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735B69A-12BD-4531-8D52-7DBFCD95F7EE}">
      <dgm:prSet phldrT="[Text]" custT="1"/>
      <dgm:spPr/>
      <dgm:t>
        <a:bodyPr/>
        <a:lstStyle/>
        <a:p>
          <a:r>
            <a:rPr lang="en-GB" sz="1800" dirty="0" smtClean="0">
              <a:solidFill>
                <a:schemeClr val="accent1">
                  <a:lumMod val="10000"/>
                </a:schemeClr>
              </a:solidFill>
            </a:rPr>
            <a:t>Removing bottlenecks and bridging missing links (~80% of max budget)</a:t>
          </a:r>
        </a:p>
      </dgm:t>
    </dgm:pt>
    <dgm:pt modelId="{BA6C4619-A1BD-4057-9C91-3774DD0011C3}" type="parTrans" cxnId="{271D9AAD-83BA-421C-A4CC-A4C23FA14D16}">
      <dgm:prSet/>
      <dgm:spPr/>
      <dgm:t>
        <a:bodyPr/>
        <a:lstStyle/>
        <a:p>
          <a:endParaRPr lang="en-GB" sz="1800">
            <a:solidFill>
              <a:schemeClr val="accent1">
                <a:lumMod val="25000"/>
              </a:schemeClr>
            </a:solidFill>
          </a:endParaRPr>
        </a:p>
      </dgm:t>
    </dgm:pt>
    <dgm:pt modelId="{C7CFA923-5907-4B17-982D-34A30E499466}" type="sibTrans" cxnId="{271D9AAD-83BA-421C-A4CC-A4C23FA14D16}">
      <dgm:prSet/>
      <dgm:spPr/>
      <dgm:t>
        <a:bodyPr/>
        <a:lstStyle/>
        <a:p>
          <a:endParaRPr lang="en-GB" sz="1800">
            <a:solidFill>
              <a:schemeClr val="accent1">
                <a:lumMod val="25000"/>
              </a:schemeClr>
            </a:solidFill>
          </a:endParaRPr>
        </a:p>
      </dgm:t>
    </dgm:pt>
    <dgm:pt modelId="{A4837C1D-5DBD-4E23-B1B6-C9A38B6DEF00}">
      <dgm:prSet phldrT="[Text]" custT="1"/>
      <dgm:spPr/>
      <dgm:t>
        <a:bodyPr/>
        <a:lstStyle/>
        <a:p>
          <a:r>
            <a:rPr lang="en-GB" altLang="de-DE" sz="1800" i="0" dirty="0" smtClean="0">
              <a:solidFill>
                <a:schemeClr val="accent1">
                  <a:lumMod val="10000"/>
                </a:schemeClr>
              </a:solidFill>
            </a:rPr>
            <a:t>Ensuring sustainable and efficient transport in the long run (~5% of max budget)</a:t>
          </a:r>
          <a:endParaRPr lang="en-GB" sz="1800" dirty="0">
            <a:solidFill>
              <a:schemeClr val="accent1">
                <a:lumMod val="10000"/>
              </a:schemeClr>
            </a:solidFill>
          </a:endParaRPr>
        </a:p>
      </dgm:t>
    </dgm:pt>
    <dgm:pt modelId="{FF5BBBD1-2574-4D70-BE26-3DD1F5E48A4E}" type="parTrans" cxnId="{B30490B9-21C4-417B-BA07-9BF34EF014D8}">
      <dgm:prSet/>
      <dgm:spPr/>
      <dgm:t>
        <a:bodyPr/>
        <a:lstStyle/>
        <a:p>
          <a:endParaRPr lang="en-GB" sz="1800">
            <a:solidFill>
              <a:schemeClr val="accent1">
                <a:lumMod val="25000"/>
              </a:schemeClr>
            </a:solidFill>
          </a:endParaRPr>
        </a:p>
      </dgm:t>
    </dgm:pt>
    <dgm:pt modelId="{C17BD16A-7BA8-4E7E-A920-4DE199A96329}" type="sibTrans" cxnId="{B30490B9-21C4-417B-BA07-9BF34EF014D8}">
      <dgm:prSet/>
      <dgm:spPr/>
      <dgm:t>
        <a:bodyPr/>
        <a:lstStyle/>
        <a:p>
          <a:endParaRPr lang="en-GB" sz="1800">
            <a:solidFill>
              <a:schemeClr val="accent1">
                <a:lumMod val="25000"/>
              </a:schemeClr>
            </a:solidFill>
          </a:endParaRPr>
        </a:p>
      </dgm:t>
    </dgm:pt>
    <dgm:pt modelId="{723E5834-096E-4559-B407-2BBF07A8FA4B}">
      <dgm:prSet phldrT="[Text]" custT="1"/>
      <dgm:spPr/>
      <dgm:t>
        <a:bodyPr/>
        <a:lstStyle/>
        <a:p>
          <a:r>
            <a:rPr lang="en-GB" altLang="de-DE" sz="1800" i="0" dirty="0" smtClean="0">
              <a:solidFill>
                <a:schemeClr val="accent1">
                  <a:lumMod val="10000"/>
                </a:schemeClr>
              </a:solidFill>
            </a:rPr>
            <a:t>Optimising integration and interconnection of modes and enhancing interoperability (~15% of max budget)</a:t>
          </a:r>
          <a:endParaRPr lang="en-GB" sz="1800" dirty="0">
            <a:solidFill>
              <a:schemeClr val="accent1">
                <a:lumMod val="10000"/>
              </a:schemeClr>
            </a:solidFill>
          </a:endParaRPr>
        </a:p>
      </dgm:t>
    </dgm:pt>
    <dgm:pt modelId="{85265FDB-79CE-4A70-9C30-3AA4589B29A9}" type="parTrans" cxnId="{1A2CACA7-C4ED-4473-A16D-9739677E4F62}">
      <dgm:prSet/>
      <dgm:spPr/>
      <dgm:t>
        <a:bodyPr/>
        <a:lstStyle/>
        <a:p>
          <a:endParaRPr lang="en-GB" sz="1800">
            <a:solidFill>
              <a:schemeClr val="accent1">
                <a:lumMod val="25000"/>
              </a:schemeClr>
            </a:solidFill>
          </a:endParaRPr>
        </a:p>
      </dgm:t>
    </dgm:pt>
    <dgm:pt modelId="{DB0247D7-9637-4416-9FED-0E7EDD7DEF1E}" type="sibTrans" cxnId="{1A2CACA7-C4ED-4473-A16D-9739677E4F62}">
      <dgm:prSet/>
      <dgm:spPr/>
      <dgm:t>
        <a:bodyPr/>
        <a:lstStyle/>
        <a:p>
          <a:endParaRPr lang="en-GB" sz="1800">
            <a:solidFill>
              <a:schemeClr val="accent1">
                <a:lumMod val="25000"/>
              </a:schemeClr>
            </a:solidFill>
          </a:endParaRPr>
        </a:p>
      </dgm:t>
    </dgm:pt>
    <dgm:pt modelId="{45C55C01-F39D-43AE-B895-60E144029033}" type="pres">
      <dgm:prSet presAssocID="{2F7FE909-722B-4746-988B-1DF72897988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GB"/>
        </a:p>
      </dgm:t>
    </dgm:pt>
    <dgm:pt modelId="{FA6DD2D3-2B8A-49E6-BEF2-871224FB04E3}" type="pres">
      <dgm:prSet presAssocID="{2F7FE909-722B-4746-988B-1DF728979888}" presName="Name1" presStyleCnt="0"/>
      <dgm:spPr/>
    </dgm:pt>
    <dgm:pt modelId="{FF68AAFF-7E36-4686-8531-4840E0118558}" type="pres">
      <dgm:prSet presAssocID="{2F7FE909-722B-4746-988B-1DF728979888}" presName="cycle" presStyleCnt="0"/>
      <dgm:spPr/>
    </dgm:pt>
    <dgm:pt modelId="{0F95D375-C679-4252-B1B0-BD88F0DFC3B7}" type="pres">
      <dgm:prSet presAssocID="{2F7FE909-722B-4746-988B-1DF728979888}" presName="srcNode" presStyleLbl="node1" presStyleIdx="0" presStyleCnt="3"/>
      <dgm:spPr/>
    </dgm:pt>
    <dgm:pt modelId="{1A1C3FE3-A079-4807-B115-B84867796EF8}" type="pres">
      <dgm:prSet presAssocID="{2F7FE909-722B-4746-988B-1DF728979888}" presName="conn" presStyleLbl="parChTrans1D2" presStyleIdx="0" presStyleCnt="1"/>
      <dgm:spPr/>
      <dgm:t>
        <a:bodyPr/>
        <a:lstStyle/>
        <a:p>
          <a:endParaRPr lang="en-GB"/>
        </a:p>
      </dgm:t>
    </dgm:pt>
    <dgm:pt modelId="{FF3A2BAE-8296-4C8F-AF0C-784935ABBE30}" type="pres">
      <dgm:prSet presAssocID="{2F7FE909-722B-4746-988B-1DF728979888}" presName="extraNode" presStyleLbl="node1" presStyleIdx="0" presStyleCnt="3"/>
      <dgm:spPr/>
    </dgm:pt>
    <dgm:pt modelId="{EB5E545C-360D-49B3-AD00-D70B42083DBD}" type="pres">
      <dgm:prSet presAssocID="{2F7FE909-722B-4746-988B-1DF728979888}" presName="dstNode" presStyleLbl="node1" presStyleIdx="0" presStyleCnt="3"/>
      <dgm:spPr/>
    </dgm:pt>
    <dgm:pt modelId="{7A354489-20BC-4C47-B147-48EF20BD7293}" type="pres">
      <dgm:prSet presAssocID="{F735B69A-12BD-4531-8D52-7DBFCD95F7EE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743859C-BC92-48B1-9D8B-DE731A3C2767}" type="pres">
      <dgm:prSet presAssocID="{F735B69A-12BD-4531-8D52-7DBFCD95F7EE}" presName="accent_1" presStyleCnt="0"/>
      <dgm:spPr/>
    </dgm:pt>
    <dgm:pt modelId="{384A88D4-2840-4BA3-AD95-E2FBD4504E5D}" type="pres">
      <dgm:prSet presAssocID="{F735B69A-12BD-4531-8D52-7DBFCD95F7EE}" presName="accentRepeatNode" presStyleLbl="solidFgAcc1" presStyleIdx="0" presStyleCnt="3"/>
      <dgm:spPr/>
    </dgm:pt>
    <dgm:pt modelId="{44576BEB-DB4E-46C0-9A39-4C0B81A2F0E8}" type="pres">
      <dgm:prSet presAssocID="{A4837C1D-5DBD-4E23-B1B6-C9A38B6DEF00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87FE4F9-5E44-4B77-8767-1453E562E190}" type="pres">
      <dgm:prSet presAssocID="{A4837C1D-5DBD-4E23-B1B6-C9A38B6DEF00}" presName="accent_2" presStyleCnt="0"/>
      <dgm:spPr/>
    </dgm:pt>
    <dgm:pt modelId="{82E0B665-355B-4D5F-980F-81DE86549B74}" type="pres">
      <dgm:prSet presAssocID="{A4837C1D-5DBD-4E23-B1B6-C9A38B6DEF00}" presName="accentRepeatNode" presStyleLbl="solidFgAcc1" presStyleIdx="1" presStyleCnt="3"/>
      <dgm:spPr/>
    </dgm:pt>
    <dgm:pt modelId="{A711F27E-D53A-40F3-97D9-465C8C266AE3}" type="pres">
      <dgm:prSet presAssocID="{723E5834-096E-4559-B407-2BBF07A8FA4B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38C3764-64C4-4CD2-B0A4-B7EDE7EB78A1}" type="pres">
      <dgm:prSet presAssocID="{723E5834-096E-4559-B407-2BBF07A8FA4B}" presName="accent_3" presStyleCnt="0"/>
      <dgm:spPr/>
    </dgm:pt>
    <dgm:pt modelId="{0A978FD4-BF55-47B8-894E-D88A85A8F811}" type="pres">
      <dgm:prSet presAssocID="{723E5834-096E-4559-B407-2BBF07A8FA4B}" presName="accentRepeatNode" presStyleLbl="solidFgAcc1" presStyleIdx="2" presStyleCnt="3"/>
      <dgm:spPr/>
    </dgm:pt>
  </dgm:ptLst>
  <dgm:cxnLst>
    <dgm:cxn modelId="{05142F38-B595-4068-9DB2-991AEA421617}" type="presOf" srcId="{F735B69A-12BD-4531-8D52-7DBFCD95F7EE}" destId="{7A354489-20BC-4C47-B147-48EF20BD7293}" srcOrd="0" destOrd="0" presId="urn:microsoft.com/office/officeart/2008/layout/VerticalCurvedList"/>
    <dgm:cxn modelId="{1A2CACA7-C4ED-4473-A16D-9739677E4F62}" srcId="{2F7FE909-722B-4746-988B-1DF728979888}" destId="{723E5834-096E-4559-B407-2BBF07A8FA4B}" srcOrd="2" destOrd="0" parTransId="{85265FDB-79CE-4A70-9C30-3AA4589B29A9}" sibTransId="{DB0247D7-9637-4416-9FED-0E7EDD7DEF1E}"/>
    <dgm:cxn modelId="{A2711B33-3AAF-41AE-B381-557F77565A03}" type="presOf" srcId="{723E5834-096E-4559-B407-2BBF07A8FA4B}" destId="{A711F27E-D53A-40F3-97D9-465C8C266AE3}" srcOrd="0" destOrd="0" presId="urn:microsoft.com/office/officeart/2008/layout/VerticalCurvedList"/>
    <dgm:cxn modelId="{0C7ECA09-051C-42C8-97E7-6A50BFB3BA14}" type="presOf" srcId="{C7CFA923-5907-4B17-982D-34A30E499466}" destId="{1A1C3FE3-A079-4807-B115-B84867796EF8}" srcOrd="0" destOrd="0" presId="urn:microsoft.com/office/officeart/2008/layout/VerticalCurvedList"/>
    <dgm:cxn modelId="{271D9AAD-83BA-421C-A4CC-A4C23FA14D16}" srcId="{2F7FE909-722B-4746-988B-1DF728979888}" destId="{F735B69A-12BD-4531-8D52-7DBFCD95F7EE}" srcOrd="0" destOrd="0" parTransId="{BA6C4619-A1BD-4057-9C91-3774DD0011C3}" sibTransId="{C7CFA923-5907-4B17-982D-34A30E499466}"/>
    <dgm:cxn modelId="{2B70ADAA-828E-4D3B-B39C-A3D433EB829A}" type="presOf" srcId="{2F7FE909-722B-4746-988B-1DF728979888}" destId="{45C55C01-F39D-43AE-B895-60E144029033}" srcOrd="0" destOrd="0" presId="urn:microsoft.com/office/officeart/2008/layout/VerticalCurvedList"/>
    <dgm:cxn modelId="{B30490B9-21C4-417B-BA07-9BF34EF014D8}" srcId="{2F7FE909-722B-4746-988B-1DF728979888}" destId="{A4837C1D-5DBD-4E23-B1B6-C9A38B6DEF00}" srcOrd="1" destOrd="0" parTransId="{FF5BBBD1-2574-4D70-BE26-3DD1F5E48A4E}" sibTransId="{C17BD16A-7BA8-4E7E-A920-4DE199A96329}"/>
    <dgm:cxn modelId="{580E997B-A236-49FA-B778-AEC70F4A6613}" type="presOf" srcId="{A4837C1D-5DBD-4E23-B1B6-C9A38B6DEF00}" destId="{44576BEB-DB4E-46C0-9A39-4C0B81A2F0E8}" srcOrd="0" destOrd="0" presId="urn:microsoft.com/office/officeart/2008/layout/VerticalCurvedList"/>
    <dgm:cxn modelId="{143D4953-F7C1-47C3-B752-AFE88B6417D3}" type="presParOf" srcId="{45C55C01-F39D-43AE-B895-60E144029033}" destId="{FA6DD2D3-2B8A-49E6-BEF2-871224FB04E3}" srcOrd="0" destOrd="0" presId="urn:microsoft.com/office/officeart/2008/layout/VerticalCurvedList"/>
    <dgm:cxn modelId="{F830DF6A-32D6-4D13-8377-BC9D1937EF79}" type="presParOf" srcId="{FA6DD2D3-2B8A-49E6-BEF2-871224FB04E3}" destId="{FF68AAFF-7E36-4686-8531-4840E0118558}" srcOrd="0" destOrd="0" presId="urn:microsoft.com/office/officeart/2008/layout/VerticalCurvedList"/>
    <dgm:cxn modelId="{2854DF38-0561-4709-988E-A4E98090330F}" type="presParOf" srcId="{FF68AAFF-7E36-4686-8531-4840E0118558}" destId="{0F95D375-C679-4252-B1B0-BD88F0DFC3B7}" srcOrd="0" destOrd="0" presId="urn:microsoft.com/office/officeart/2008/layout/VerticalCurvedList"/>
    <dgm:cxn modelId="{06C571F2-36B7-4822-A7EF-1FF2F650A27B}" type="presParOf" srcId="{FF68AAFF-7E36-4686-8531-4840E0118558}" destId="{1A1C3FE3-A079-4807-B115-B84867796EF8}" srcOrd="1" destOrd="0" presId="urn:microsoft.com/office/officeart/2008/layout/VerticalCurvedList"/>
    <dgm:cxn modelId="{3AA4C63C-5FFA-4DC8-A477-B46F28D3F6A5}" type="presParOf" srcId="{FF68AAFF-7E36-4686-8531-4840E0118558}" destId="{FF3A2BAE-8296-4C8F-AF0C-784935ABBE30}" srcOrd="2" destOrd="0" presId="urn:microsoft.com/office/officeart/2008/layout/VerticalCurvedList"/>
    <dgm:cxn modelId="{9573D0F3-3E85-4ED0-AB8F-625EE6DEC2BD}" type="presParOf" srcId="{FF68AAFF-7E36-4686-8531-4840E0118558}" destId="{EB5E545C-360D-49B3-AD00-D70B42083DBD}" srcOrd="3" destOrd="0" presId="urn:microsoft.com/office/officeart/2008/layout/VerticalCurvedList"/>
    <dgm:cxn modelId="{BFCAAC60-E9D3-4F86-A072-DE0BB846E5D9}" type="presParOf" srcId="{FA6DD2D3-2B8A-49E6-BEF2-871224FB04E3}" destId="{7A354489-20BC-4C47-B147-48EF20BD7293}" srcOrd="1" destOrd="0" presId="urn:microsoft.com/office/officeart/2008/layout/VerticalCurvedList"/>
    <dgm:cxn modelId="{A88BFEB1-ED57-4C81-AECC-CA563BDFAAB8}" type="presParOf" srcId="{FA6DD2D3-2B8A-49E6-BEF2-871224FB04E3}" destId="{A743859C-BC92-48B1-9D8B-DE731A3C2767}" srcOrd="2" destOrd="0" presId="urn:microsoft.com/office/officeart/2008/layout/VerticalCurvedList"/>
    <dgm:cxn modelId="{900DA9E9-6A9D-42B5-B88D-33C116339FDA}" type="presParOf" srcId="{A743859C-BC92-48B1-9D8B-DE731A3C2767}" destId="{384A88D4-2840-4BA3-AD95-E2FBD4504E5D}" srcOrd="0" destOrd="0" presId="urn:microsoft.com/office/officeart/2008/layout/VerticalCurvedList"/>
    <dgm:cxn modelId="{B67A2E6F-E429-4F15-9B07-20F51C16909D}" type="presParOf" srcId="{FA6DD2D3-2B8A-49E6-BEF2-871224FB04E3}" destId="{44576BEB-DB4E-46C0-9A39-4C0B81A2F0E8}" srcOrd="3" destOrd="0" presId="urn:microsoft.com/office/officeart/2008/layout/VerticalCurvedList"/>
    <dgm:cxn modelId="{C32135F1-B678-4484-B083-741876486472}" type="presParOf" srcId="{FA6DD2D3-2B8A-49E6-BEF2-871224FB04E3}" destId="{787FE4F9-5E44-4B77-8767-1453E562E190}" srcOrd="4" destOrd="0" presId="urn:microsoft.com/office/officeart/2008/layout/VerticalCurvedList"/>
    <dgm:cxn modelId="{78A4C7E3-9DF8-47A9-8EC0-56D1686E3B61}" type="presParOf" srcId="{787FE4F9-5E44-4B77-8767-1453E562E190}" destId="{82E0B665-355B-4D5F-980F-81DE86549B74}" srcOrd="0" destOrd="0" presId="urn:microsoft.com/office/officeart/2008/layout/VerticalCurvedList"/>
    <dgm:cxn modelId="{50725AD1-BEC6-42AF-AEC3-B4B2388B7209}" type="presParOf" srcId="{FA6DD2D3-2B8A-49E6-BEF2-871224FB04E3}" destId="{A711F27E-D53A-40F3-97D9-465C8C266AE3}" srcOrd="5" destOrd="0" presId="urn:microsoft.com/office/officeart/2008/layout/VerticalCurvedList"/>
    <dgm:cxn modelId="{1A36F92A-9559-4779-A21F-7239C2204342}" type="presParOf" srcId="{FA6DD2D3-2B8A-49E6-BEF2-871224FB04E3}" destId="{B38C3764-64C4-4CD2-B0A4-B7EDE7EB78A1}" srcOrd="6" destOrd="0" presId="urn:microsoft.com/office/officeart/2008/layout/VerticalCurvedList"/>
    <dgm:cxn modelId="{EA0499C9-0FF8-4F13-890A-7657994BFDD5}" type="presParOf" srcId="{B38C3764-64C4-4CD2-B0A4-B7EDE7EB78A1}" destId="{0A978FD4-BF55-47B8-894E-D88A85A8F81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AC0019-10B0-4C19-878C-2AE2C6EE413D}" type="doc">
      <dgm:prSet loTypeId="urn:microsoft.com/office/officeart/2005/8/layout/default" loCatId="list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en-GB"/>
        </a:p>
      </dgm:t>
    </dgm:pt>
    <dgm:pt modelId="{51FC827D-9FC1-40C6-A5FD-3DAF9348D238}">
      <dgm:prSet phldrT="[Text]" custT="1"/>
      <dgm:spPr/>
      <dgm:t>
        <a:bodyPr/>
        <a:lstStyle/>
        <a:p>
          <a:r>
            <a:rPr lang="fr-BE" sz="1300" b="0" dirty="0" smtClean="0"/>
            <a:t>Total </a:t>
          </a:r>
          <a:r>
            <a:rPr lang="fr-BE" sz="1300" b="0" dirty="0" err="1" smtClean="0"/>
            <a:t>costs</a:t>
          </a:r>
          <a:r>
            <a:rPr lang="fr-BE" sz="1300" b="0" dirty="0" smtClean="0"/>
            <a:t> of </a:t>
          </a:r>
          <a:r>
            <a:rPr lang="fr-BE" sz="1300" b="0" dirty="0" err="1" smtClean="0"/>
            <a:t>selected</a:t>
          </a:r>
          <a:r>
            <a:rPr lang="fr-BE" sz="1300" b="0" dirty="0" smtClean="0"/>
            <a:t> </a:t>
          </a:r>
          <a:r>
            <a:rPr lang="fr-BE" sz="1300" b="0" dirty="0" err="1" smtClean="0"/>
            <a:t>proposals</a:t>
          </a:r>
          <a:r>
            <a:rPr lang="fr-BE" sz="1300" b="0" dirty="0" smtClean="0"/>
            <a:t> €28.8 billion</a:t>
          </a:r>
        </a:p>
        <a:p>
          <a:r>
            <a:rPr lang="fr-BE" sz="1300" b="0" dirty="0" err="1" smtClean="0"/>
            <a:t>Leverage</a:t>
          </a:r>
          <a:r>
            <a:rPr lang="fr-BE" sz="1300" b="0" dirty="0" smtClean="0"/>
            <a:t> of more </a:t>
          </a:r>
          <a:r>
            <a:rPr lang="fr-BE" sz="1300" b="0" dirty="0" err="1" smtClean="0"/>
            <a:t>than</a:t>
          </a:r>
          <a:r>
            <a:rPr lang="fr-BE" sz="1300" b="0" dirty="0" smtClean="0"/>
            <a:t> </a:t>
          </a:r>
          <a:r>
            <a:rPr lang="fr-BE" sz="1300" b="1" dirty="0" smtClean="0"/>
            <a:t>2 times</a:t>
          </a:r>
        </a:p>
      </dgm:t>
    </dgm:pt>
    <dgm:pt modelId="{30FD81D0-7E9A-4D9B-A2AE-22B548D074B5}" type="parTrans" cxnId="{731E01C2-D7A4-4A3D-A250-DB3B50FFFBB6}">
      <dgm:prSet/>
      <dgm:spPr/>
      <dgm:t>
        <a:bodyPr/>
        <a:lstStyle/>
        <a:p>
          <a:endParaRPr lang="en-GB"/>
        </a:p>
      </dgm:t>
    </dgm:pt>
    <dgm:pt modelId="{6194BC0D-CE7B-4777-9A24-FD33F9D985A4}" type="sibTrans" cxnId="{731E01C2-D7A4-4A3D-A250-DB3B50FFFBB6}">
      <dgm:prSet/>
      <dgm:spPr/>
      <dgm:t>
        <a:bodyPr/>
        <a:lstStyle/>
        <a:p>
          <a:endParaRPr lang="en-GB"/>
        </a:p>
      </dgm:t>
    </dgm:pt>
    <dgm:pt modelId="{0F98A147-B708-4647-B10E-134C03E5A74A}" type="pres">
      <dgm:prSet presAssocID="{9AAC0019-10B0-4C19-878C-2AE2C6EE413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7C9DFAD-517F-4B74-B921-7F9772D0F8C1}" type="pres">
      <dgm:prSet presAssocID="{51FC827D-9FC1-40C6-A5FD-3DAF9348D238}" presName="node" presStyleLbl="node1" presStyleIdx="0" presStyleCnt="1" custScaleX="100098" custScaleY="10610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31E01C2-D7A4-4A3D-A250-DB3B50FFFBB6}" srcId="{9AAC0019-10B0-4C19-878C-2AE2C6EE413D}" destId="{51FC827D-9FC1-40C6-A5FD-3DAF9348D238}" srcOrd="0" destOrd="0" parTransId="{30FD81D0-7E9A-4D9B-A2AE-22B548D074B5}" sibTransId="{6194BC0D-CE7B-4777-9A24-FD33F9D985A4}"/>
    <dgm:cxn modelId="{2F935812-0A9E-418F-97FF-1D461FECDAAA}" type="presOf" srcId="{9AAC0019-10B0-4C19-878C-2AE2C6EE413D}" destId="{0F98A147-B708-4647-B10E-134C03E5A74A}" srcOrd="0" destOrd="0" presId="urn:microsoft.com/office/officeart/2005/8/layout/default"/>
    <dgm:cxn modelId="{C72A3CBD-DB0C-4CBF-AF0E-3630F3FEAC68}" type="presOf" srcId="{51FC827D-9FC1-40C6-A5FD-3DAF9348D238}" destId="{B7C9DFAD-517F-4B74-B921-7F9772D0F8C1}" srcOrd="0" destOrd="0" presId="urn:microsoft.com/office/officeart/2005/8/layout/default"/>
    <dgm:cxn modelId="{6E1F853C-E928-47F7-9B2E-C9FD746CC82D}" type="presParOf" srcId="{0F98A147-B708-4647-B10E-134C03E5A74A}" destId="{B7C9DFAD-517F-4B74-B921-7F9772D0F8C1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AC0019-10B0-4C19-878C-2AE2C6EE413D}" type="doc">
      <dgm:prSet loTypeId="urn:microsoft.com/office/officeart/2005/8/layout/default" loCatId="list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en-GB"/>
        </a:p>
      </dgm:t>
    </dgm:pt>
    <dgm:pt modelId="{51FC827D-9FC1-40C6-A5FD-3DAF9348D238}">
      <dgm:prSet phldrT="[Text]" custT="1"/>
      <dgm:spPr/>
      <dgm:t>
        <a:bodyPr/>
        <a:lstStyle/>
        <a:p>
          <a:r>
            <a:rPr lang="fr-BE" sz="1300" b="0" dirty="0" err="1" smtClean="0"/>
            <a:t>Requested</a:t>
          </a:r>
          <a:r>
            <a:rPr lang="fr-BE" sz="1300" b="0" dirty="0" smtClean="0"/>
            <a:t> </a:t>
          </a:r>
          <a:r>
            <a:rPr lang="fr-BE" sz="1300" b="0" dirty="0" err="1" smtClean="0"/>
            <a:t>funding</a:t>
          </a:r>
          <a:r>
            <a:rPr lang="fr-BE" sz="1300" b="0" dirty="0" smtClean="0"/>
            <a:t> </a:t>
          </a:r>
          <a:r>
            <a:rPr lang="fr-BE" sz="1300" b="1" dirty="0" smtClean="0"/>
            <a:t>3 x more </a:t>
          </a:r>
          <a:r>
            <a:rPr lang="fr-BE" sz="1300" b="0" dirty="0" err="1" smtClean="0"/>
            <a:t>than</a:t>
          </a:r>
          <a:r>
            <a:rPr lang="fr-BE" sz="1300" b="0" dirty="0" smtClean="0"/>
            <a:t> </a:t>
          </a:r>
          <a:r>
            <a:rPr lang="fr-BE" sz="1300" b="0" dirty="0" err="1" smtClean="0"/>
            <a:t>available</a:t>
          </a:r>
          <a:r>
            <a:rPr lang="fr-BE" sz="1300" b="0" dirty="0" smtClean="0"/>
            <a:t> budget</a:t>
          </a:r>
          <a:endParaRPr lang="en-GB" sz="1300" b="0" dirty="0"/>
        </a:p>
      </dgm:t>
    </dgm:pt>
    <dgm:pt modelId="{30FD81D0-7E9A-4D9B-A2AE-22B548D074B5}" type="parTrans" cxnId="{731E01C2-D7A4-4A3D-A250-DB3B50FFFBB6}">
      <dgm:prSet/>
      <dgm:spPr/>
      <dgm:t>
        <a:bodyPr/>
        <a:lstStyle/>
        <a:p>
          <a:endParaRPr lang="en-GB"/>
        </a:p>
      </dgm:t>
    </dgm:pt>
    <dgm:pt modelId="{6194BC0D-CE7B-4777-9A24-FD33F9D985A4}" type="sibTrans" cxnId="{731E01C2-D7A4-4A3D-A250-DB3B50FFFBB6}">
      <dgm:prSet/>
      <dgm:spPr/>
      <dgm:t>
        <a:bodyPr/>
        <a:lstStyle/>
        <a:p>
          <a:endParaRPr lang="en-GB"/>
        </a:p>
      </dgm:t>
    </dgm:pt>
    <dgm:pt modelId="{0F98A147-B708-4647-B10E-134C03E5A74A}" type="pres">
      <dgm:prSet presAssocID="{9AAC0019-10B0-4C19-878C-2AE2C6EE413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7C9DFAD-517F-4B74-B921-7F9772D0F8C1}" type="pres">
      <dgm:prSet presAssocID="{51FC827D-9FC1-40C6-A5FD-3DAF9348D238}" presName="node" presStyleLbl="node1" presStyleIdx="0" presStyleCnt="1" custScaleY="83448" custLinFactNeighborX="-4226" custLinFactNeighborY="57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7542CBD-6F74-4380-A802-A3C3E0A38421}" type="presOf" srcId="{51FC827D-9FC1-40C6-A5FD-3DAF9348D238}" destId="{B7C9DFAD-517F-4B74-B921-7F9772D0F8C1}" srcOrd="0" destOrd="0" presId="urn:microsoft.com/office/officeart/2005/8/layout/default"/>
    <dgm:cxn modelId="{731E01C2-D7A4-4A3D-A250-DB3B50FFFBB6}" srcId="{9AAC0019-10B0-4C19-878C-2AE2C6EE413D}" destId="{51FC827D-9FC1-40C6-A5FD-3DAF9348D238}" srcOrd="0" destOrd="0" parTransId="{30FD81D0-7E9A-4D9B-A2AE-22B548D074B5}" sibTransId="{6194BC0D-CE7B-4777-9A24-FD33F9D985A4}"/>
    <dgm:cxn modelId="{1213C3F0-79C9-423B-8FBF-622FD5590AE6}" type="presOf" srcId="{9AAC0019-10B0-4C19-878C-2AE2C6EE413D}" destId="{0F98A147-B708-4647-B10E-134C03E5A74A}" srcOrd="0" destOrd="0" presId="urn:microsoft.com/office/officeart/2005/8/layout/default"/>
    <dgm:cxn modelId="{3F64CA1F-6E97-4A38-95EC-2A5556F80A16}" type="presParOf" srcId="{0F98A147-B708-4647-B10E-134C03E5A74A}" destId="{B7C9DFAD-517F-4B74-B921-7F9772D0F8C1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1C3FE3-A079-4807-B115-B84867796EF8}">
      <dsp:nvSpPr>
        <dsp:cNvPr id="0" name=""/>
        <dsp:cNvSpPr/>
      </dsp:nvSpPr>
      <dsp:spPr>
        <a:xfrm>
          <a:off x="-4150707" y="-636964"/>
          <a:ext cx="4945817" cy="4945817"/>
        </a:xfrm>
        <a:prstGeom prst="blockArc">
          <a:avLst>
            <a:gd name="adj1" fmla="val 18900000"/>
            <a:gd name="adj2" fmla="val 2700000"/>
            <a:gd name="adj3" fmla="val 437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354489-20BC-4C47-B147-48EF20BD7293}">
      <dsp:nvSpPr>
        <dsp:cNvPr id="0" name=""/>
        <dsp:cNvSpPr/>
      </dsp:nvSpPr>
      <dsp:spPr>
        <a:xfrm>
          <a:off x="511336" y="367188"/>
          <a:ext cx="7669269" cy="7343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2912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accent1">
                  <a:lumMod val="10000"/>
                </a:schemeClr>
              </a:solidFill>
            </a:rPr>
            <a:t>Removing bottlenecks and bridging missing links (~80% of max budget)</a:t>
          </a:r>
        </a:p>
      </dsp:txBody>
      <dsp:txXfrm>
        <a:off x="511336" y="367188"/>
        <a:ext cx="7669269" cy="734377"/>
      </dsp:txXfrm>
    </dsp:sp>
    <dsp:sp modelId="{384A88D4-2840-4BA3-AD95-E2FBD4504E5D}">
      <dsp:nvSpPr>
        <dsp:cNvPr id="0" name=""/>
        <dsp:cNvSpPr/>
      </dsp:nvSpPr>
      <dsp:spPr>
        <a:xfrm>
          <a:off x="52350" y="275391"/>
          <a:ext cx="917972" cy="9179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576BEB-DB4E-46C0-9A39-4C0B81A2F0E8}">
      <dsp:nvSpPr>
        <dsp:cNvPr id="0" name=""/>
        <dsp:cNvSpPr/>
      </dsp:nvSpPr>
      <dsp:spPr>
        <a:xfrm>
          <a:off x="778282" y="1468755"/>
          <a:ext cx="7402323" cy="7343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2912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altLang="de-DE" sz="1800" i="0" kern="1200" dirty="0" smtClean="0">
              <a:solidFill>
                <a:schemeClr val="accent1">
                  <a:lumMod val="10000"/>
                </a:schemeClr>
              </a:solidFill>
            </a:rPr>
            <a:t>Ensuring sustainable and efficient transport in the long run (~5% of max budget)</a:t>
          </a:r>
          <a:endParaRPr lang="en-GB" sz="1800" kern="1200" dirty="0">
            <a:solidFill>
              <a:schemeClr val="accent1">
                <a:lumMod val="10000"/>
              </a:schemeClr>
            </a:solidFill>
          </a:endParaRPr>
        </a:p>
      </dsp:txBody>
      <dsp:txXfrm>
        <a:off x="778282" y="1468755"/>
        <a:ext cx="7402323" cy="734377"/>
      </dsp:txXfrm>
    </dsp:sp>
    <dsp:sp modelId="{82E0B665-355B-4D5F-980F-81DE86549B74}">
      <dsp:nvSpPr>
        <dsp:cNvPr id="0" name=""/>
        <dsp:cNvSpPr/>
      </dsp:nvSpPr>
      <dsp:spPr>
        <a:xfrm>
          <a:off x="319296" y="1376958"/>
          <a:ext cx="917972" cy="9179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11F27E-D53A-40F3-97D9-465C8C266AE3}">
      <dsp:nvSpPr>
        <dsp:cNvPr id="0" name=""/>
        <dsp:cNvSpPr/>
      </dsp:nvSpPr>
      <dsp:spPr>
        <a:xfrm>
          <a:off x="511336" y="2570321"/>
          <a:ext cx="7669269" cy="7343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2912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altLang="de-DE" sz="1800" i="0" kern="1200" dirty="0" smtClean="0">
              <a:solidFill>
                <a:schemeClr val="accent1">
                  <a:lumMod val="10000"/>
                </a:schemeClr>
              </a:solidFill>
            </a:rPr>
            <a:t>Optimising integration and interconnection of modes and enhancing interoperability (~15% of max budget)</a:t>
          </a:r>
          <a:endParaRPr lang="en-GB" sz="1800" kern="1200" dirty="0">
            <a:solidFill>
              <a:schemeClr val="accent1">
                <a:lumMod val="10000"/>
              </a:schemeClr>
            </a:solidFill>
          </a:endParaRPr>
        </a:p>
      </dsp:txBody>
      <dsp:txXfrm>
        <a:off x="511336" y="2570321"/>
        <a:ext cx="7669269" cy="734377"/>
      </dsp:txXfrm>
    </dsp:sp>
    <dsp:sp modelId="{0A978FD4-BF55-47B8-894E-D88A85A8F811}">
      <dsp:nvSpPr>
        <dsp:cNvPr id="0" name=""/>
        <dsp:cNvSpPr/>
      </dsp:nvSpPr>
      <dsp:spPr>
        <a:xfrm>
          <a:off x="52350" y="2478524"/>
          <a:ext cx="917972" cy="9179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C9DFAD-517F-4B74-B921-7F9772D0F8C1}">
      <dsp:nvSpPr>
        <dsp:cNvPr id="0" name=""/>
        <dsp:cNvSpPr/>
      </dsp:nvSpPr>
      <dsp:spPr>
        <a:xfrm>
          <a:off x="884" y="288032"/>
          <a:ext cx="1811517" cy="1152126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300" b="0" kern="1200" dirty="0" smtClean="0"/>
            <a:t>Total </a:t>
          </a:r>
          <a:r>
            <a:rPr lang="fr-BE" sz="1300" b="0" kern="1200" dirty="0" err="1" smtClean="0"/>
            <a:t>costs</a:t>
          </a:r>
          <a:r>
            <a:rPr lang="fr-BE" sz="1300" b="0" kern="1200" dirty="0" smtClean="0"/>
            <a:t> of </a:t>
          </a:r>
          <a:r>
            <a:rPr lang="fr-BE" sz="1300" b="0" kern="1200" dirty="0" err="1" smtClean="0"/>
            <a:t>selected</a:t>
          </a:r>
          <a:r>
            <a:rPr lang="fr-BE" sz="1300" b="0" kern="1200" dirty="0" smtClean="0"/>
            <a:t> </a:t>
          </a:r>
          <a:r>
            <a:rPr lang="fr-BE" sz="1300" b="0" kern="1200" dirty="0" err="1" smtClean="0"/>
            <a:t>proposals</a:t>
          </a:r>
          <a:r>
            <a:rPr lang="fr-BE" sz="1300" b="0" kern="1200" dirty="0" smtClean="0"/>
            <a:t> €28.8 billion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300" b="0" kern="1200" dirty="0" err="1" smtClean="0"/>
            <a:t>Leverage</a:t>
          </a:r>
          <a:r>
            <a:rPr lang="fr-BE" sz="1300" b="0" kern="1200" dirty="0" smtClean="0"/>
            <a:t> of more </a:t>
          </a:r>
          <a:r>
            <a:rPr lang="fr-BE" sz="1300" b="0" kern="1200" dirty="0" err="1" smtClean="0"/>
            <a:t>than</a:t>
          </a:r>
          <a:r>
            <a:rPr lang="fr-BE" sz="1300" b="0" kern="1200" dirty="0" smtClean="0"/>
            <a:t> </a:t>
          </a:r>
          <a:r>
            <a:rPr lang="fr-BE" sz="1300" b="1" kern="1200" dirty="0" smtClean="0"/>
            <a:t>2 times</a:t>
          </a:r>
        </a:p>
      </dsp:txBody>
      <dsp:txXfrm>
        <a:off x="884" y="288032"/>
        <a:ext cx="1811517" cy="11521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C9DFAD-517F-4B74-B921-7F9772D0F8C1}">
      <dsp:nvSpPr>
        <dsp:cNvPr id="0" name=""/>
        <dsp:cNvSpPr/>
      </dsp:nvSpPr>
      <dsp:spPr>
        <a:xfrm>
          <a:off x="0" y="191325"/>
          <a:ext cx="1704020" cy="853182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300" b="0" kern="1200" dirty="0" err="1" smtClean="0"/>
            <a:t>Requested</a:t>
          </a:r>
          <a:r>
            <a:rPr lang="fr-BE" sz="1300" b="0" kern="1200" dirty="0" smtClean="0"/>
            <a:t> </a:t>
          </a:r>
          <a:r>
            <a:rPr lang="fr-BE" sz="1300" b="0" kern="1200" dirty="0" err="1" smtClean="0"/>
            <a:t>funding</a:t>
          </a:r>
          <a:r>
            <a:rPr lang="fr-BE" sz="1300" b="0" kern="1200" dirty="0" smtClean="0"/>
            <a:t> </a:t>
          </a:r>
          <a:r>
            <a:rPr lang="fr-BE" sz="1300" b="1" kern="1200" dirty="0" smtClean="0"/>
            <a:t>3 x more </a:t>
          </a:r>
          <a:r>
            <a:rPr lang="fr-BE" sz="1300" b="0" kern="1200" dirty="0" err="1" smtClean="0"/>
            <a:t>than</a:t>
          </a:r>
          <a:r>
            <a:rPr lang="fr-BE" sz="1300" b="0" kern="1200" dirty="0" smtClean="0"/>
            <a:t> </a:t>
          </a:r>
          <a:r>
            <a:rPr lang="fr-BE" sz="1300" b="0" kern="1200" dirty="0" err="1" smtClean="0"/>
            <a:t>available</a:t>
          </a:r>
          <a:r>
            <a:rPr lang="fr-BE" sz="1300" b="0" kern="1200" dirty="0" smtClean="0"/>
            <a:t> budget</a:t>
          </a:r>
          <a:endParaRPr lang="en-GB" sz="1300" b="0" kern="1200" dirty="0"/>
        </a:p>
      </dsp:txBody>
      <dsp:txXfrm>
        <a:off x="0" y="191325"/>
        <a:ext cx="1704020" cy="8531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6033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46" tIns="46123" rIns="92246" bIns="46123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2275" y="1"/>
            <a:ext cx="2956033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46" tIns="46123" rIns="92246" bIns="46123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2688"/>
            <a:ext cx="2956033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46" tIns="46123" rIns="92246" bIns="46123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2275" y="9432688"/>
            <a:ext cx="2956033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46" tIns="46123" rIns="92246" bIns="46123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F217D2AE-8479-4B09-A440-9BC076B438B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741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6033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46" tIns="46123" rIns="92246" bIns="46123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2275" y="1"/>
            <a:ext cx="2956033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46" tIns="46123" rIns="92246" bIns="46123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44538"/>
            <a:ext cx="4967288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672" y="4717138"/>
            <a:ext cx="5456557" cy="4469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46" tIns="46123" rIns="92246" bIns="461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2688"/>
            <a:ext cx="2956033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46" tIns="46123" rIns="92246" bIns="46123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2275" y="9432688"/>
            <a:ext cx="2956033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46" tIns="46123" rIns="92246" bIns="46123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8022D9D1-B30A-4074-8893-B86BA6163CD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7563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22D9D1-B30A-4074-8893-B86BA6163CDF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4620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8362" indent="-28783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1327" indent="-23026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11857" indent="-23026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72387" indent="-23026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32918" indent="-2302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93449" indent="-2302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53980" indent="-2302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14509" indent="-2302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DA8142-2EBD-48FB-AAE0-DB24B293EE44}" type="slidenum">
              <a:rPr lang="en-GB" altLang="en-US" smtClean="0"/>
              <a:pPr eaLnBrk="1" hangingPunct="1"/>
              <a:t>10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8362" indent="-28783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1327" indent="-23026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11857" indent="-23026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72387" indent="-23026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32918" indent="-2302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93449" indent="-2302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53980" indent="-2302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14509" indent="-2302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E536975-9FE1-4110-AC32-7CAA88496107}" type="slidenum">
              <a:rPr lang="en-GB" altLang="en-US" smtClean="0"/>
              <a:pPr eaLnBrk="1" hangingPunct="1"/>
              <a:t>11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9637" indent="-288322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53287" indent="-230657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14602" indent="-230657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75917" indent="-230657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37231" indent="-23065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98546" indent="-23065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59861" indent="-23065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921176" indent="-23065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62EDA719-F0AF-4A92-BD39-72949CD4A649}" type="slidenum">
              <a:rPr lang="en-GB" altLang="en-US">
                <a:solidFill>
                  <a:schemeClr val="tx1"/>
                </a:solidFill>
                <a:latin typeface="Arial" charset="0"/>
              </a:rPr>
              <a:pPr eaLnBrk="1" hangingPunct="1"/>
              <a:t>12</a:t>
            </a:fld>
            <a:endParaRPr lang="en-GB" altLang="en-US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22D9D1-B30A-4074-8893-B86BA6163CDF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146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22D9D1-B30A-4074-8893-B86BA6163CDF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0596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22D9D1-B30A-4074-8893-B86BA6163CDF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3030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9500" indent="-288269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53077" indent="-230616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14308" indent="-230616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75539" indent="-230616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36769" indent="-23061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98001" indent="-23061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59231" indent="-23061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920463" indent="-230616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3EE8F92F-64C9-4C8B-B557-3F0E470556B6}" type="slidenum">
              <a:rPr lang="en-GB" altLang="en-US" smtClean="0">
                <a:solidFill>
                  <a:schemeClr val="tx1"/>
                </a:solidFill>
                <a:latin typeface="Arial" charset="0"/>
              </a:rPr>
              <a:pPr eaLnBrk="1" hangingPunct="1"/>
              <a:t>16</a:t>
            </a:fld>
            <a:endParaRPr lang="en-GB" altLang="en-US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14A3D4-83EA-48BC-8AE0-CEC6F7DCB8A2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44538"/>
            <a:ext cx="4965700" cy="3724275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22D9D1-B30A-4074-8893-B86BA6163CDF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035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22D9D1-B30A-4074-8893-B86BA6163CDF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931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2699" indent="-172699">
              <a:buFontTx/>
              <a:buChar char="•"/>
            </a:pPr>
            <a:endParaRPr lang="fr-BE" altLang="en-US" smtClean="0">
              <a:latin typeface="Arial" pitchFamily="34" charset="0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1pPr>
            <a:lvl2pPr marL="748362" indent="-287831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2pPr>
            <a:lvl3pPr marL="1151327" indent="-230265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3pPr>
            <a:lvl4pPr marL="1611857" indent="-230265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4pPr>
            <a:lvl5pPr marL="2072387" indent="-230265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5pPr>
            <a:lvl6pPr marL="2532918" indent="-23026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6pPr>
            <a:lvl7pPr marL="2993449" indent="-23026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7pPr>
            <a:lvl8pPr marL="3453980" indent="-23026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8pPr>
            <a:lvl9pPr marL="3914509" indent="-23026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/>
            <a:fld id="{A2180955-6EEF-40DD-9564-C6CEC8AD5F26}" type="slidenum">
              <a:rPr lang="en-GB" altLang="en-US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5</a:t>
            </a:fld>
            <a:endParaRPr lang="en-GB" altLang="en-US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2699" indent="-172699">
              <a:buFontTx/>
              <a:buChar char="•"/>
            </a:pPr>
            <a:endParaRPr lang="fr-BE" altLang="en-US" smtClean="0">
              <a:latin typeface="Arial" pitchFamily="34" charset="0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1pPr>
            <a:lvl2pPr marL="748362" indent="-287831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2pPr>
            <a:lvl3pPr marL="1151327" indent="-230265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3pPr>
            <a:lvl4pPr marL="1611857" indent="-230265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4pPr>
            <a:lvl5pPr marL="2072387" indent="-230265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5pPr>
            <a:lvl6pPr marL="2532918" indent="-23026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6pPr>
            <a:lvl7pPr marL="2993449" indent="-23026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7pPr>
            <a:lvl8pPr marL="3453980" indent="-23026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8pPr>
            <a:lvl9pPr marL="3914509" indent="-23026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/>
            <a:fld id="{A2180955-6EEF-40DD-9564-C6CEC8AD5F26}" type="slidenum">
              <a:rPr lang="en-GB" altLang="en-US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6</a:t>
            </a:fld>
            <a:endParaRPr lang="en-GB" altLang="en-US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5306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4550" indent="-174550">
              <a:buFontTx/>
              <a:buChar char="•"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044E18-0301-4604-B441-17C16E36771E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Tx/>
              <a:buNone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044E18-0301-4604-B441-17C16E36771E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61212" y="260917"/>
            <a:ext cx="1429539" cy="994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11560" y="1340768"/>
            <a:ext cx="8136904" cy="2578769"/>
          </a:xfrm>
        </p:spPr>
        <p:txBody>
          <a:bodyPr/>
          <a:lstStyle>
            <a:lvl1pPr marL="3175" algn="r">
              <a:tabLst>
                <a:tab pos="7899400" algn="l"/>
              </a:tabLst>
              <a:defRPr sz="6000">
                <a:solidFill>
                  <a:srgbClr val="FFD624"/>
                </a:solidFill>
              </a:defRPr>
            </a:lvl1pPr>
          </a:lstStyle>
          <a:p>
            <a:pPr lvl="0"/>
            <a:r>
              <a:rPr lang="fr-BE" noProof="0" dirty="0" err="1" smtClean="0"/>
              <a:t>Title</a:t>
            </a:r>
            <a:r>
              <a:rPr lang="fr-BE" noProof="0" dirty="0" smtClean="0"/>
              <a:t> of the </a:t>
            </a:r>
            <a:r>
              <a:rPr lang="fr-BE" noProof="0" dirty="0" err="1" smtClean="0"/>
              <a:t>presentation</a:t>
            </a:r>
            <a:endParaRPr lang="en-GB" noProof="0" dirty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07343" y="4293096"/>
            <a:ext cx="8137276" cy="864790"/>
          </a:xfrm>
        </p:spPr>
        <p:txBody>
          <a:bodyPr/>
          <a:lstStyle>
            <a:lvl1pPr marL="0" indent="0">
              <a:buFontTx/>
              <a:buNone/>
              <a:defRPr sz="24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fr-BE" noProof="0" dirty="0" err="1" smtClean="0"/>
              <a:t>Subtitle</a:t>
            </a:r>
            <a:r>
              <a:rPr lang="fr-BE" noProof="0" dirty="0" smtClean="0"/>
              <a:t> 24pt </a:t>
            </a:r>
            <a:r>
              <a:rPr lang="fr-BE" noProof="0" dirty="0" err="1" smtClean="0"/>
              <a:t>italic</a:t>
            </a:r>
            <a:endParaRPr lang="en-GB" noProof="0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9F378DCA-F9E4-4CDD-8A13-C630B09D24B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07529" y="5373216"/>
            <a:ext cx="8136904" cy="576288"/>
          </a:xfrm>
        </p:spPr>
        <p:txBody>
          <a:bodyPr/>
          <a:lstStyle>
            <a:lvl1pPr marL="0" indent="0">
              <a:buNone/>
              <a:defRPr sz="14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Speaker’s name &amp; title 14pt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35653" y="6542675"/>
            <a:ext cx="474664" cy="31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0EBD74-3976-4D4F-88AB-2B5B466341D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898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3DA81D-FF1E-4A7D-A341-CD1A04C0284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102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1"/>
            <a:ext cx="8229600" cy="793006"/>
          </a:xfrm>
        </p:spPr>
        <p:txBody>
          <a:bodyPr/>
          <a:lstStyle>
            <a:lvl1pPr marL="88900" indent="0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1"/>
            <a:ext cx="8229600" cy="3672508"/>
          </a:xfrm>
        </p:spPr>
        <p:txBody>
          <a:bodyPr/>
          <a:lstStyle>
            <a:lvl1pPr marL="177800" indent="-177800">
              <a:defRPr/>
            </a:lvl1pPr>
            <a:lvl2pPr marL="723900" indent="-368300">
              <a:defRPr/>
            </a:lvl2pPr>
            <a:lvl3pPr marL="1257300" indent="-342900"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	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49A0F-F272-4D8B-8A00-9FEB1D8D47B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9077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ED0EF6-C031-42E2-A246-15EAC6C7F16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375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25E8E0-C1EA-42C4-9805-CAAD75D1337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122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3A1802-8089-4048-A9BA-6CE7F359A7C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610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2669E4-4970-4DCD-81D3-680C3E6D682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050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9E5221-74E3-4A67-892D-05E58E36E87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408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6DD64-2A30-4A14-8487-6B3F02A945D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690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ABB1FF-16F1-4832-A71A-439982CDB4D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20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35653" y="6542675"/>
            <a:ext cx="474664" cy="31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Second </a:t>
            </a:r>
            <a:r>
              <a:rPr lang="fr-BE" dirty="0" err="1" smtClean="0"/>
              <a:t>level</a:t>
            </a:r>
            <a:endParaRPr lang="en-GB" dirty="0" smtClean="0"/>
          </a:p>
          <a:p>
            <a:pPr lvl="1"/>
            <a:r>
              <a:rPr lang="en-GB" dirty="0" smtClean="0"/>
              <a:t>Third level</a:t>
            </a:r>
          </a:p>
          <a:p>
            <a:pPr lvl="2"/>
            <a:r>
              <a:rPr lang="en-GB" dirty="0" smtClean="0"/>
              <a:t>- 	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aseline="0">
                <a:solidFill>
                  <a:srgbClr val="0F5494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 baseline="0">
                <a:solidFill>
                  <a:srgbClr val="0F5494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dirty="0" smtClean="0"/>
          </a:p>
          <a:p>
            <a:fld id="{80A6BB90-9756-45ED-8771-78836E816BE0}" type="slidenum">
              <a:rPr lang="en-GB" sz="900" smtClean="0">
                <a:latin typeface="+mj-lt"/>
              </a:rPr>
              <a:pPr/>
              <a:t>‹#›</a:t>
            </a:fld>
            <a:endParaRPr lang="en-GB" sz="900" dirty="0"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61212" y="264092"/>
            <a:ext cx="1429539" cy="994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88900" indent="0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431800" indent="-342900" algn="l" rtl="0" fontAlgn="base">
        <a:spcBef>
          <a:spcPct val="20000"/>
        </a:spcBef>
        <a:spcAft>
          <a:spcPct val="0"/>
        </a:spcAft>
        <a:buClr>
          <a:srgbClr val="E7511E"/>
        </a:buClr>
        <a:buSzPct val="110000"/>
        <a:buFont typeface="Arial" pitchFamily="34" charset="0"/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23900" indent="-368300" algn="l" rtl="0" fontAlgn="base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257300" indent="-355600" algn="l" rtl="0" fontAlgn="base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microsoft.com/office/2007/relationships/diagramDrawing" Target="../diagrams/drawing3.xml"/><Relationship Id="rId3" Type="http://schemas.openxmlformats.org/officeDocument/2006/relationships/image" Target="../media/image10.png"/><Relationship Id="rId7" Type="http://schemas.openxmlformats.org/officeDocument/2006/relationships/diagramColors" Target="../diagrams/colors2.xml"/><Relationship Id="rId12" Type="http://schemas.openxmlformats.org/officeDocument/2006/relationships/diagramColors" Target="../diagrams/colors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11" Type="http://schemas.openxmlformats.org/officeDocument/2006/relationships/diagramQuickStyle" Target="../diagrams/quickStyle3.xml"/><Relationship Id="rId5" Type="http://schemas.openxmlformats.org/officeDocument/2006/relationships/diagramLayout" Target="../diagrams/layout2.xml"/><Relationship Id="rId10" Type="http://schemas.openxmlformats.org/officeDocument/2006/relationships/diagramLayout" Target="../diagrams/layout3.xml"/><Relationship Id="rId4" Type="http://schemas.openxmlformats.org/officeDocument/2006/relationships/diagramData" Target="../diagrams/data2.xml"/><Relationship Id="rId9" Type="http://schemas.openxmlformats.org/officeDocument/2006/relationships/diagramData" Target="../diagrams/data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8136904" cy="3816424"/>
          </a:xfrm>
        </p:spPr>
        <p:txBody>
          <a:bodyPr/>
          <a:lstStyle/>
          <a:p>
            <a:pPr algn="ctr"/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 smtClean="0"/>
              <a:t>Financing of TEN-T projects via INEA</a:t>
            </a:r>
            <a:br>
              <a:rPr lang="en-GB" sz="4000" dirty="0" smtClean="0"/>
            </a:br>
            <a:endParaRPr lang="en-GB" sz="4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683568" y="5445224"/>
            <a:ext cx="8136904" cy="360040"/>
          </a:xfrm>
        </p:spPr>
        <p:txBody>
          <a:bodyPr/>
          <a:lstStyle/>
          <a:p>
            <a:r>
              <a:rPr lang="en-GB" sz="1800" b="1" i="1" dirty="0" smtClean="0"/>
              <a:t>Committee on Transport and Tourism, 13 October 2015</a:t>
            </a:r>
            <a:endParaRPr lang="en-GB" sz="1800" b="1" i="1" dirty="0"/>
          </a:p>
        </p:txBody>
      </p:sp>
      <p:sp>
        <p:nvSpPr>
          <p:cNvPr id="4" name="Text Placeholder 4"/>
          <p:cNvSpPr txBox="1">
            <a:spLocks/>
          </p:cNvSpPr>
          <p:nvPr/>
        </p:nvSpPr>
        <p:spPr bwMode="auto">
          <a:xfrm>
            <a:off x="683568" y="5949280"/>
            <a:ext cx="8136904" cy="288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Clr>
                <a:srgbClr val="E7511E"/>
              </a:buClr>
              <a:buSzPct val="110000"/>
              <a:buFont typeface="Arial" pitchFamily="34" charset="0"/>
              <a:buNone/>
              <a:defRPr sz="1400" i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23900" indent="-368300" algn="l" rtl="0" fontAlgn="base">
              <a:spcBef>
                <a:spcPct val="20000"/>
              </a:spcBef>
              <a:spcAft>
                <a:spcPct val="0"/>
              </a:spcAft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+mn-lt"/>
              </a:defRPr>
            </a:lvl2pPr>
            <a:lvl3pPr marL="1257300" indent="-355600" algn="l" rtl="0" fontAlgn="base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F5494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kern="0" dirty="0" smtClean="0"/>
              <a:t>Dirk </a:t>
            </a:r>
            <a:r>
              <a:rPr lang="en-GB" kern="0" dirty="0" err="1" smtClean="0"/>
              <a:t>Beckers</a:t>
            </a:r>
            <a:r>
              <a:rPr lang="en-GB" kern="0" dirty="0" smtClean="0"/>
              <a:t>, Executive Director, Innovation and Networks Executive Agency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2381331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793750"/>
          </a:xfrm>
        </p:spPr>
        <p:txBody>
          <a:bodyPr/>
          <a:lstStyle/>
          <a:p>
            <a:pPr algn="ctr"/>
            <a:r>
              <a:rPr lang="fr-BE" altLang="en-US" sz="3600" dirty="0" smtClean="0"/>
              <a:t>CEF Transport </a:t>
            </a:r>
            <a:r>
              <a:rPr lang="en-GB" altLang="en-US" sz="3600" dirty="0" smtClean="0"/>
              <a:t>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276872"/>
            <a:ext cx="8507735" cy="2736304"/>
          </a:xfrm>
        </p:spPr>
        <p:txBody>
          <a:bodyPr/>
          <a:lstStyle/>
          <a:p>
            <a:pPr>
              <a:buClrTx/>
              <a:defRPr/>
            </a:pPr>
            <a:r>
              <a:rPr lang="en-GB" sz="2000" i="0" dirty="0" smtClean="0"/>
              <a:t>Major </a:t>
            </a:r>
            <a:r>
              <a:rPr lang="en-GB" sz="2000" b="1" i="0" dirty="0" smtClean="0"/>
              <a:t>cross-border projects </a:t>
            </a:r>
            <a:r>
              <a:rPr lang="en-GB" sz="2000" i="0" dirty="0" smtClean="0"/>
              <a:t>and projects addressing main bottlenecks on the </a:t>
            </a:r>
            <a:r>
              <a:rPr lang="en-GB" sz="2000" b="1" i="0" dirty="0" smtClean="0"/>
              <a:t>9 multimodal Core Network Corridors</a:t>
            </a:r>
            <a:endParaRPr lang="en-GB" sz="2000" i="0" dirty="0" smtClean="0"/>
          </a:p>
          <a:p>
            <a:pPr>
              <a:buClrTx/>
              <a:defRPr/>
            </a:pPr>
            <a:r>
              <a:rPr lang="en-GB" sz="2000" i="0" dirty="0" smtClean="0"/>
              <a:t>Implementation of the horizontal priorities (e.g. ERTMS, ITS, SESAR,…)</a:t>
            </a:r>
          </a:p>
          <a:p>
            <a:pPr>
              <a:buClrTx/>
              <a:defRPr/>
            </a:pPr>
            <a:r>
              <a:rPr lang="en-GB" sz="2000" i="0" dirty="0" smtClean="0"/>
              <a:t>New technologies and innovation</a:t>
            </a:r>
          </a:p>
          <a:p>
            <a:pPr>
              <a:buClrTx/>
              <a:defRPr/>
            </a:pPr>
            <a:r>
              <a:rPr lang="en-GB" sz="2000" i="0" dirty="0" smtClean="0"/>
              <a:t>Increased opportunity for private investment support </a:t>
            </a:r>
          </a:p>
          <a:p>
            <a:pPr>
              <a:buClrTx/>
              <a:defRPr/>
            </a:pPr>
            <a:r>
              <a:rPr lang="en-GB" sz="2000" i="0" dirty="0" smtClean="0"/>
              <a:t>Connect TEN-T network with neighbouring countries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67544" y="4869160"/>
            <a:ext cx="83529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 typeface="Arial" charset="0"/>
              <a:buNone/>
              <a:defRPr/>
            </a:pPr>
            <a:r>
              <a:rPr lang="en-GB" sz="2000" dirty="0">
                <a:latin typeface="+mn-lt"/>
              </a:rPr>
              <a:t>Total initial budget (2014-2020): </a:t>
            </a:r>
            <a:r>
              <a:rPr lang="en-GB" sz="2000" b="1" dirty="0">
                <a:latin typeface="+mn-lt"/>
              </a:rPr>
              <a:t>€26.2 billion</a:t>
            </a:r>
            <a:r>
              <a:rPr lang="en-GB" sz="2000" dirty="0">
                <a:latin typeface="+mn-lt"/>
              </a:rPr>
              <a:t>, of which</a:t>
            </a:r>
          </a:p>
          <a:p>
            <a:pPr marL="800100" lvl="1" indent="-342900">
              <a:buFontTx/>
              <a:buChar char="-"/>
              <a:defRPr/>
            </a:pPr>
            <a:r>
              <a:rPr lang="en-GB" sz="2000" dirty="0">
                <a:latin typeface="+mn-lt"/>
              </a:rPr>
              <a:t>€2.2 billion for EFSI</a:t>
            </a:r>
          </a:p>
          <a:p>
            <a:pPr marL="800100" lvl="1" indent="-342900">
              <a:buFontTx/>
              <a:buChar char="-"/>
              <a:defRPr/>
            </a:pPr>
            <a:r>
              <a:rPr lang="en-GB" sz="2000" dirty="0">
                <a:latin typeface="+mn-lt"/>
              </a:rPr>
              <a:t>€1.5 billion </a:t>
            </a:r>
            <a:r>
              <a:rPr lang="en-GB" sz="2000" dirty="0" smtClean="0">
                <a:latin typeface="+mn-lt"/>
              </a:rPr>
              <a:t>for </a:t>
            </a:r>
            <a:r>
              <a:rPr lang="en-GB" sz="2000" dirty="0">
                <a:latin typeface="+mn-lt"/>
              </a:rPr>
              <a:t>CEF Debt Instrument</a:t>
            </a:r>
          </a:p>
          <a:p>
            <a:pPr marL="800100" lvl="1" indent="-342900">
              <a:buFontTx/>
              <a:buChar char="-"/>
              <a:defRPr/>
            </a:pPr>
            <a:r>
              <a:rPr lang="en-GB" sz="2000" b="1" dirty="0" smtClean="0">
                <a:solidFill>
                  <a:srgbClr val="FF0000"/>
                </a:solidFill>
                <a:latin typeface="+mn-lt"/>
              </a:rPr>
              <a:t>€22.5 billion for grants to be managed by INEA (of which €11.3 billion from Cohesion Fund)</a:t>
            </a:r>
            <a:endParaRPr lang="en-GB" sz="20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35561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395288" y="1267098"/>
            <a:ext cx="8229600" cy="793750"/>
          </a:xfrm>
        </p:spPr>
        <p:txBody>
          <a:bodyPr/>
          <a:lstStyle/>
          <a:p>
            <a:pPr algn="ctr"/>
            <a:r>
              <a:rPr lang="en-GB" altLang="de-DE" sz="3200" dirty="0" smtClean="0"/>
              <a:t>CEF Transport Funding Objectives</a:t>
            </a:r>
            <a:endParaRPr lang="en-GB" altLang="en-US" sz="3200" dirty="0" smtClean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5141465"/>
              </p:ext>
            </p:extLst>
          </p:nvPr>
        </p:nvGraphicFramePr>
        <p:xfrm>
          <a:off x="539552" y="2061368"/>
          <a:ext cx="8229600" cy="3671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3568" y="2597362"/>
            <a:ext cx="752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smtClean="0">
                <a:latin typeface="+mj-lt"/>
              </a:rPr>
              <a:t>FO1</a:t>
            </a:r>
            <a:endParaRPr lang="en-GB" sz="2000" b="1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592" y="3717552"/>
            <a:ext cx="7521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smtClean="0">
                <a:latin typeface="+mj-lt"/>
              </a:rPr>
              <a:t>FO2</a:t>
            </a:r>
            <a:endParaRPr lang="en-GB" sz="20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4797672"/>
            <a:ext cx="7521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smtClean="0">
                <a:latin typeface="+mj-lt"/>
              </a:rPr>
              <a:t>FO3</a:t>
            </a:r>
            <a:endParaRPr lang="en-GB" sz="20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75657" y="5805264"/>
            <a:ext cx="2648271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  <a:effectLst>
            <a:outerShdw blurRad="50800" dist="50800" dir="5400000" algn="ctr" rotWithShape="0">
              <a:schemeClr val="accent1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BE" sz="2000" dirty="0" smtClean="0">
                <a:solidFill>
                  <a:schemeClr val="tx1"/>
                </a:solidFill>
              </a:rPr>
              <a:t>General </a:t>
            </a:r>
            <a:r>
              <a:rPr lang="fr-BE" sz="2000" dirty="0" err="1" smtClean="0">
                <a:solidFill>
                  <a:schemeClr val="tx1"/>
                </a:solidFill>
              </a:rPr>
              <a:t>envelope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92080" y="5805264"/>
            <a:ext cx="2864295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  <a:effectLst>
            <a:outerShdw blurRad="50800" dist="50800" dir="5400000" algn="ctr" rotWithShape="0">
              <a:schemeClr val="accent1"/>
            </a:outerShdw>
          </a:effectLst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Cohesion</a:t>
            </a:r>
            <a:r>
              <a:rPr lang="fr-BE" dirty="0"/>
              <a:t> </a:t>
            </a:r>
            <a:r>
              <a:rPr lang="fr-BE" dirty="0" err="1" smtClean="0"/>
              <a:t>envelope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3191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88" y="2472903"/>
            <a:ext cx="7566025" cy="390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Rounded Rectangular Callout 4"/>
          <p:cNvSpPr>
            <a:spLocks noChangeArrowheads="1"/>
          </p:cNvSpPr>
          <p:nvPr/>
        </p:nvSpPr>
        <p:spPr bwMode="auto">
          <a:xfrm>
            <a:off x="5508625" y="2924175"/>
            <a:ext cx="2016125" cy="1009650"/>
          </a:xfrm>
          <a:prstGeom prst="wedgeRoundRectCallout">
            <a:avLst>
              <a:gd name="adj1" fmla="val -20833"/>
              <a:gd name="adj2" fmla="val 62500"/>
              <a:gd name="adj3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175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200" i="0"/>
          </a:p>
        </p:txBody>
      </p:sp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297160" y="1271290"/>
            <a:ext cx="8640763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58775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en-US" sz="2600" b="1" i="0" dirty="0" smtClean="0"/>
              <a:t>Result </a:t>
            </a:r>
            <a:r>
              <a:rPr lang="en-GB" altLang="en-US" sz="2600" b="1" i="0" dirty="0"/>
              <a:t>of the 2014 CEF Transport </a:t>
            </a:r>
            <a:r>
              <a:rPr lang="en-GB" altLang="en-US" sz="2600" b="1" i="0" dirty="0" smtClean="0"/>
              <a:t>Call</a:t>
            </a:r>
            <a:endParaRPr lang="en-GB" altLang="en-US" sz="2600" b="1" i="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817486639"/>
              </p:ext>
            </p:extLst>
          </p:nvPr>
        </p:nvGraphicFramePr>
        <p:xfrm>
          <a:off x="3982850" y="2708920"/>
          <a:ext cx="1813286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997929552"/>
              </p:ext>
            </p:extLst>
          </p:nvPr>
        </p:nvGraphicFramePr>
        <p:xfrm>
          <a:off x="1859868" y="1700808"/>
          <a:ext cx="1704020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40480678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1"/>
            <a:ext cx="8497192" cy="793006"/>
          </a:xfrm>
        </p:spPr>
        <p:txBody>
          <a:bodyPr/>
          <a:lstStyle/>
          <a:p>
            <a:pPr algn="ctr"/>
            <a:r>
              <a:rPr lang="fr-BE" sz="2600" dirty="0" err="1" smtClean="0"/>
              <a:t>Result</a:t>
            </a:r>
            <a:r>
              <a:rPr lang="fr-BE" sz="2600" dirty="0" smtClean="0"/>
              <a:t> of the 2014 CEF Transport Call</a:t>
            </a:r>
            <a:endParaRPr lang="en-GB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672508"/>
          </a:xfrm>
        </p:spPr>
        <p:txBody>
          <a:bodyPr/>
          <a:lstStyle/>
          <a:p>
            <a:pPr>
              <a:spcAft>
                <a:spcPts val="600"/>
              </a:spcAft>
              <a:buClrTx/>
            </a:pPr>
            <a:r>
              <a:rPr lang="fr-BE" sz="2000" b="1" i="0" dirty="0" smtClean="0"/>
              <a:t>Focus on </a:t>
            </a:r>
            <a:r>
              <a:rPr lang="fr-BE" sz="2000" b="1" i="0" dirty="0" err="1" smtClean="0"/>
              <a:t>implementation</a:t>
            </a:r>
            <a:r>
              <a:rPr lang="fr-BE" sz="2000" b="1" i="0" dirty="0" smtClean="0"/>
              <a:t> of </a:t>
            </a:r>
            <a:r>
              <a:rPr lang="fr-BE" sz="2000" b="1" i="0" dirty="0" err="1" smtClean="0"/>
              <a:t>projects</a:t>
            </a:r>
            <a:r>
              <a:rPr lang="fr-BE" sz="2000" i="0" dirty="0" smtClean="0"/>
              <a:t>: 59% to </a:t>
            </a:r>
            <a:r>
              <a:rPr lang="fr-BE" sz="2000" i="0" dirty="0" err="1" smtClean="0"/>
              <a:t>works</a:t>
            </a:r>
            <a:r>
              <a:rPr lang="fr-BE" sz="2000" i="0" dirty="0" smtClean="0"/>
              <a:t> and 34% to mixed </a:t>
            </a:r>
            <a:r>
              <a:rPr lang="fr-BE" sz="2000" i="0" dirty="0" err="1" smtClean="0"/>
              <a:t>projects</a:t>
            </a:r>
            <a:r>
              <a:rPr lang="fr-BE" sz="2000" i="0" dirty="0" smtClean="0"/>
              <a:t> </a:t>
            </a:r>
            <a:r>
              <a:rPr lang="fr-BE" sz="2000" i="0" dirty="0" err="1" smtClean="0"/>
              <a:t>with</a:t>
            </a:r>
            <a:r>
              <a:rPr lang="fr-BE" sz="2000" i="0" dirty="0" smtClean="0"/>
              <a:t> </a:t>
            </a:r>
            <a:r>
              <a:rPr lang="fr-BE" sz="2000" i="0" dirty="0" err="1" smtClean="0"/>
              <a:t>only</a:t>
            </a:r>
            <a:r>
              <a:rPr lang="fr-BE" sz="2000" i="0" dirty="0"/>
              <a:t> </a:t>
            </a:r>
            <a:r>
              <a:rPr lang="fr-BE" sz="2000" i="0" dirty="0" smtClean="0"/>
              <a:t>7% </a:t>
            </a:r>
            <a:r>
              <a:rPr lang="fr-BE" sz="2000" i="0" dirty="0"/>
              <a:t>to </a:t>
            </a:r>
            <a:r>
              <a:rPr lang="fr-BE" sz="2000" i="0" dirty="0" err="1" smtClean="0"/>
              <a:t>studies</a:t>
            </a:r>
            <a:endParaRPr lang="fr-BE" sz="2000" b="1" i="0" dirty="0" smtClean="0"/>
          </a:p>
          <a:p>
            <a:pPr>
              <a:spcAft>
                <a:spcPts val="600"/>
              </a:spcAft>
              <a:buClrTx/>
            </a:pPr>
            <a:r>
              <a:rPr lang="fr-BE" sz="2000" b="1" i="0" dirty="0" err="1" smtClean="0"/>
              <a:t>Bridging</a:t>
            </a:r>
            <a:r>
              <a:rPr lang="fr-BE" sz="2000" b="1" i="0" dirty="0" smtClean="0"/>
              <a:t> </a:t>
            </a:r>
            <a:r>
              <a:rPr lang="fr-BE" sz="2000" b="1" i="0" dirty="0" err="1" smtClean="0"/>
              <a:t>missing</a:t>
            </a:r>
            <a:r>
              <a:rPr lang="fr-BE" sz="2000" b="1" i="0" dirty="0" smtClean="0"/>
              <a:t> links and </a:t>
            </a:r>
            <a:r>
              <a:rPr lang="fr-BE" sz="2000" b="1" i="0" dirty="0" err="1" smtClean="0"/>
              <a:t>removing</a:t>
            </a:r>
            <a:r>
              <a:rPr lang="fr-BE" sz="2000" b="1" i="0" dirty="0" smtClean="0"/>
              <a:t> </a:t>
            </a:r>
            <a:r>
              <a:rPr lang="fr-BE" sz="2000" b="1" i="0" dirty="0" err="1" smtClean="0"/>
              <a:t>bottlenecks</a:t>
            </a:r>
            <a:r>
              <a:rPr lang="fr-BE" sz="2000" b="1" i="0" dirty="0" smtClean="0"/>
              <a:t>: </a:t>
            </a:r>
            <a:r>
              <a:rPr lang="fr-BE" sz="2000" i="0" dirty="0" smtClean="0"/>
              <a:t>€12 billion of CEF Transport </a:t>
            </a:r>
            <a:r>
              <a:rPr lang="fr-BE" sz="2000" i="0" dirty="0" err="1" smtClean="0"/>
              <a:t>funding</a:t>
            </a:r>
            <a:r>
              <a:rPr lang="fr-BE" sz="2000" i="0" dirty="0" smtClean="0"/>
              <a:t> </a:t>
            </a:r>
            <a:r>
              <a:rPr lang="fr-BE" sz="2000" i="0" dirty="0" err="1" smtClean="0"/>
              <a:t>allocated</a:t>
            </a:r>
            <a:endParaRPr lang="fr-BE" sz="2000" i="0" dirty="0" smtClean="0"/>
          </a:p>
          <a:p>
            <a:pPr>
              <a:spcAft>
                <a:spcPts val="600"/>
              </a:spcAft>
              <a:buClrTx/>
            </a:pPr>
            <a:r>
              <a:rPr lang="fr-BE" sz="2000" b="1" i="0" dirty="0" smtClean="0"/>
              <a:t>New focus on Innovation</a:t>
            </a:r>
            <a:r>
              <a:rPr lang="fr-BE" sz="2000" i="0" dirty="0" smtClean="0"/>
              <a:t>: €157 million to 26 </a:t>
            </a:r>
            <a:r>
              <a:rPr lang="fr-BE" sz="2000" i="0" dirty="0" err="1" smtClean="0"/>
              <a:t>projects</a:t>
            </a:r>
            <a:endParaRPr lang="fr-BE" sz="2000" b="1" i="0" dirty="0" smtClean="0"/>
          </a:p>
          <a:p>
            <a:pPr>
              <a:spcAft>
                <a:spcPts val="600"/>
              </a:spcAft>
              <a:buClrTx/>
            </a:pPr>
            <a:r>
              <a:rPr lang="fr-BE" sz="2000" b="1" i="0" dirty="0" err="1" smtClean="0"/>
              <a:t>Integration</a:t>
            </a:r>
            <a:r>
              <a:rPr lang="fr-BE" sz="2000" b="1" i="0" dirty="0" smtClean="0"/>
              <a:t> and </a:t>
            </a:r>
            <a:r>
              <a:rPr lang="fr-BE" sz="2000" b="1" i="0" dirty="0" err="1" smtClean="0"/>
              <a:t>interconnection</a:t>
            </a:r>
            <a:r>
              <a:rPr lang="fr-BE" sz="2000" b="1" i="0" dirty="0" smtClean="0"/>
              <a:t> of modes</a:t>
            </a:r>
            <a:r>
              <a:rPr lang="fr-BE" sz="2000" i="0" dirty="0" smtClean="0"/>
              <a:t>: €375 million to SESAR, €259 million to </a:t>
            </a:r>
            <a:r>
              <a:rPr lang="fr-BE" sz="2000" i="0" dirty="0" err="1" smtClean="0"/>
              <a:t>Motorways</a:t>
            </a:r>
            <a:r>
              <a:rPr lang="fr-BE" sz="2000" i="0" dirty="0" smtClean="0"/>
              <a:t> of the </a:t>
            </a:r>
            <a:r>
              <a:rPr lang="fr-BE" sz="2000" i="0" dirty="0" err="1" smtClean="0"/>
              <a:t>Sea</a:t>
            </a:r>
            <a:r>
              <a:rPr lang="fr-BE" sz="2000" i="0" dirty="0" smtClean="0"/>
              <a:t>, €75 million to ITS, €47 million to </a:t>
            </a:r>
            <a:r>
              <a:rPr lang="fr-BE" sz="2000" i="0" dirty="0" err="1" smtClean="0"/>
              <a:t>Urban</a:t>
            </a:r>
            <a:r>
              <a:rPr lang="fr-BE" sz="2000" i="0" dirty="0" smtClean="0"/>
              <a:t> </a:t>
            </a:r>
            <a:r>
              <a:rPr lang="fr-BE" sz="2000" i="0" dirty="0" err="1" smtClean="0"/>
              <a:t>Nodes</a:t>
            </a:r>
            <a:r>
              <a:rPr lang="fr-BE" sz="2000" i="0" dirty="0" smtClean="0"/>
              <a:t>, €30 million to multimodal </a:t>
            </a:r>
            <a:r>
              <a:rPr lang="fr-BE" sz="2000" i="0" dirty="0" err="1" smtClean="0"/>
              <a:t>platforms</a:t>
            </a:r>
            <a:r>
              <a:rPr lang="fr-BE" sz="2000" i="0" dirty="0" smtClean="0"/>
              <a:t> and €11 million to River Information Services</a:t>
            </a:r>
            <a:endParaRPr lang="fr-BE" sz="2000" b="1" i="0" dirty="0" smtClean="0"/>
          </a:p>
          <a:p>
            <a:pPr>
              <a:spcAft>
                <a:spcPts val="600"/>
              </a:spcAft>
              <a:buClrTx/>
            </a:pPr>
            <a:r>
              <a:rPr lang="fr-BE" sz="2000" b="1" i="0" dirty="0" err="1" smtClean="0"/>
              <a:t>Promote</a:t>
            </a:r>
            <a:r>
              <a:rPr lang="fr-BE" sz="2000" b="1" i="0" dirty="0" smtClean="0"/>
              <a:t> green transport</a:t>
            </a:r>
            <a:r>
              <a:rPr lang="fr-BE" sz="2000" i="0" dirty="0" smtClean="0"/>
              <a:t>: More </a:t>
            </a:r>
            <a:r>
              <a:rPr lang="fr-BE" sz="2000" i="0" dirty="0" err="1" smtClean="0"/>
              <a:t>than</a:t>
            </a:r>
            <a:r>
              <a:rPr lang="fr-BE" sz="2000" i="0" dirty="0" smtClean="0"/>
              <a:t> 93% of the budget </a:t>
            </a:r>
            <a:r>
              <a:rPr lang="fr-BE" sz="2000" i="0" dirty="0" err="1" smtClean="0"/>
              <a:t>allocated</a:t>
            </a:r>
            <a:r>
              <a:rPr lang="fr-BE" sz="2000" i="0" dirty="0" smtClean="0"/>
              <a:t> to rail, </a:t>
            </a:r>
            <a:r>
              <a:rPr lang="fr-BE" sz="2000" i="0" dirty="0" err="1" smtClean="0"/>
              <a:t>Inland</a:t>
            </a:r>
            <a:r>
              <a:rPr lang="fr-BE" sz="2000" i="0" dirty="0" smtClean="0"/>
              <a:t> </a:t>
            </a:r>
            <a:r>
              <a:rPr lang="fr-BE" sz="2000" i="0" dirty="0" err="1" smtClean="0"/>
              <a:t>Waterways</a:t>
            </a:r>
            <a:r>
              <a:rPr lang="fr-BE" sz="2000" i="0" dirty="0" smtClean="0"/>
              <a:t>, maritime and SESAR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0490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6238" y="1341438"/>
            <a:ext cx="8569325" cy="7386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BE" sz="2400" b="1" dirty="0">
                <a:solidFill>
                  <a:srgbClr val="0F5494"/>
                </a:solidFill>
                <a:latin typeface="+mj-lt"/>
                <a:ea typeface="+mj-ea"/>
                <a:cs typeface="+mj-cs"/>
              </a:rPr>
              <a:t>A </a:t>
            </a:r>
            <a:r>
              <a:rPr lang="fr-BE" sz="2400" b="1" dirty="0" err="1">
                <a:solidFill>
                  <a:srgbClr val="0F5494"/>
                </a:solidFill>
                <a:latin typeface="+mj-lt"/>
                <a:ea typeface="+mj-ea"/>
                <a:cs typeface="+mj-cs"/>
              </a:rPr>
              <a:t>strong</a:t>
            </a:r>
            <a:r>
              <a:rPr lang="fr-BE" sz="2400" b="1" dirty="0">
                <a:solidFill>
                  <a:srgbClr val="0F5494"/>
                </a:solidFill>
                <a:latin typeface="+mj-lt"/>
                <a:ea typeface="+mj-ea"/>
                <a:cs typeface="+mj-cs"/>
              </a:rPr>
              <a:t> focus on </a:t>
            </a:r>
            <a:r>
              <a:rPr lang="fr-BE" sz="2400" b="1" dirty="0" err="1">
                <a:latin typeface="+mj-lt"/>
                <a:ea typeface="+mj-ea"/>
                <a:cs typeface="+mj-cs"/>
              </a:rPr>
              <a:t>C</a:t>
            </a:r>
            <a:r>
              <a:rPr lang="fr-BE" sz="2400" b="1" dirty="0" err="1" smtClean="0">
                <a:solidFill>
                  <a:srgbClr val="0F5494"/>
                </a:solidFill>
                <a:latin typeface="+mj-lt"/>
                <a:ea typeface="+mj-ea"/>
                <a:cs typeface="+mj-cs"/>
              </a:rPr>
              <a:t>ore</a:t>
            </a:r>
            <a:r>
              <a:rPr lang="fr-BE" sz="2400" b="1" dirty="0" smtClean="0">
                <a:solidFill>
                  <a:srgbClr val="0F5494"/>
                </a:solidFill>
                <a:latin typeface="+mj-lt"/>
                <a:ea typeface="+mj-ea"/>
                <a:cs typeface="+mj-cs"/>
              </a:rPr>
              <a:t> Network Corridors</a:t>
            </a:r>
          </a:p>
          <a:p>
            <a:pPr algn="ctr">
              <a:defRPr/>
            </a:pPr>
            <a:r>
              <a:rPr lang="fr-BE" sz="1800" dirty="0" smtClean="0">
                <a:solidFill>
                  <a:srgbClr val="0F5494"/>
                </a:solidFill>
                <a:latin typeface="+mj-lt"/>
                <a:ea typeface="+mj-ea"/>
                <a:cs typeface="+mj-cs"/>
              </a:rPr>
              <a:t>(93% of the </a:t>
            </a:r>
            <a:r>
              <a:rPr lang="fr-BE" sz="1800" dirty="0" err="1" smtClean="0">
                <a:solidFill>
                  <a:srgbClr val="0F5494"/>
                </a:solidFill>
                <a:latin typeface="+mj-lt"/>
                <a:ea typeface="+mj-ea"/>
                <a:cs typeface="+mj-cs"/>
              </a:rPr>
              <a:t>allocated</a:t>
            </a:r>
            <a:r>
              <a:rPr lang="fr-BE" sz="1800" dirty="0" smtClean="0">
                <a:solidFill>
                  <a:srgbClr val="0F5494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BE" sz="1800" dirty="0" err="1" smtClean="0">
                <a:solidFill>
                  <a:srgbClr val="0F5494"/>
                </a:solidFill>
                <a:latin typeface="+mj-lt"/>
                <a:ea typeface="+mj-ea"/>
                <a:cs typeface="+mj-cs"/>
              </a:rPr>
              <a:t>funding</a:t>
            </a:r>
            <a:r>
              <a:rPr lang="fr-BE" sz="1800" dirty="0" smtClean="0">
                <a:solidFill>
                  <a:srgbClr val="0F5494"/>
                </a:solidFill>
                <a:latin typeface="+mj-lt"/>
                <a:ea typeface="+mj-ea"/>
                <a:cs typeface="+mj-cs"/>
              </a:rPr>
              <a:t>, in € million)</a:t>
            </a:r>
            <a:endParaRPr lang="fr-BE" sz="1800" dirty="0">
              <a:solidFill>
                <a:srgbClr val="0F5494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298" y="2086694"/>
            <a:ext cx="7804150" cy="443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1348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50825" y="1196975"/>
            <a:ext cx="8713788" cy="936625"/>
          </a:xfrm>
        </p:spPr>
        <p:txBody>
          <a:bodyPr/>
          <a:lstStyle/>
          <a:p>
            <a:pPr indent="0" algn="ctr" eaLnBrk="1" hangingPunct="1"/>
            <a:r>
              <a:rPr lang="fr-BE" altLang="en-US" sz="2800" dirty="0" smtClean="0"/>
              <a:t>2015 CEF Transport calls</a:t>
            </a:r>
            <a:endParaRPr lang="en-GB" altLang="en-US" sz="28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467544" y="1988840"/>
            <a:ext cx="828092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kern="0" dirty="0" smtClean="0"/>
              <a:t>Two Calls for Proposals will be launched shortly:</a:t>
            </a:r>
            <a:endParaRPr lang="en-US" altLang="en-US" sz="2400" kern="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000" kern="0" dirty="0" smtClean="0"/>
              <a:t>General envelope </a:t>
            </a:r>
            <a:r>
              <a:rPr lang="en-US" altLang="en-US" sz="2000" kern="0" dirty="0"/>
              <a:t>(</a:t>
            </a:r>
            <a:r>
              <a:rPr lang="en-US" altLang="en-US" sz="2000" kern="0" dirty="0" smtClean="0"/>
              <a:t>€1.1 billion) including: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n-US" altLang="en-US" sz="1500" kern="0" dirty="0" smtClean="0"/>
              <a:t>Innovation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n-US" altLang="en-US" sz="1500" kern="0" dirty="0" smtClean="0"/>
              <a:t>Traffic Management Systems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n-US" altLang="en-US" sz="1500" kern="0" dirty="0" smtClean="0"/>
              <a:t>Urban nodes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n-US" altLang="en-US" sz="1500" kern="0" dirty="0" smtClean="0"/>
              <a:t>Motorways of the Sea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000" kern="0" dirty="0" smtClean="0"/>
              <a:t>Cohesion envelope </a:t>
            </a:r>
            <a:r>
              <a:rPr lang="en-US" altLang="en-US" sz="2000" kern="0" dirty="0"/>
              <a:t>(</a:t>
            </a:r>
            <a:r>
              <a:rPr lang="en-US" altLang="en-US" sz="2000" kern="0" dirty="0" smtClean="0"/>
              <a:t>€6.5 billion) including: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n-US" altLang="en-US" sz="1500" kern="0" dirty="0" smtClean="0"/>
              <a:t>Same as general envelope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n-US" altLang="en-US" sz="1500" kern="0" dirty="0" smtClean="0"/>
              <a:t>Additionally, bridging missing links and removing bottlenecks on the Core Network Corridors </a:t>
            </a:r>
            <a:r>
              <a:rPr lang="en-US" altLang="en-US" sz="1500" kern="0" dirty="0"/>
              <a:t>(</a:t>
            </a:r>
            <a:r>
              <a:rPr lang="en-US" altLang="en-US" sz="1500" kern="0" dirty="0" smtClean="0"/>
              <a:t>€5 billion</a:t>
            </a:r>
            <a:r>
              <a:rPr lang="en-US" altLang="en-US" sz="1500" kern="0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en-US" sz="2000" kern="0" dirty="0"/>
          </a:p>
        </p:txBody>
      </p:sp>
      <p:graphicFrame>
        <p:nvGraphicFramePr>
          <p:cNvPr id="5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7428271"/>
              </p:ext>
            </p:extLst>
          </p:nvPr>
        </p:nvGraphicFramePr>
        <p:xfrm>
          <a:off x="539552" y="4882515"/>
          <a:ext cx="8207376" cy="1498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3688"/>
                <a:gridCol w="4103688"/>
              </a:tblGrid>
              <a:tr h="396255">
                <a:tc gridSpan="2">
                  <a:txBody>
                    <a:bodyPr/>
                    <a:lstStyle/>
                    <a:p>
                      <a:pPr algn="ctr"/>
                      <a:r>
                        <a:rPr lang="fr-BE" sz="2000" b="1" dirty="0" smtClean="0">
                          <a:solidFill>
                            <a:srgbClr val="C00000"/>
                          </a:solidFill>
                        </a:rPr>
                        <a:t>Indicative </a:t>
                      </a:r>
                      <a:r>
                        <a:rPr lang="en-GB" sz="2000" b="1" noProof="0" dirty="0" smtClean="0">
                          <a:solidFill>
                            <a:srgbClr val="C00000"/>
                          </a:solidFill>
                        </a:rPr>
                        <a:t>timetable</a:t>
                      </a:r>
                      <a:endParaRPr lang="en-GB" sz="2000" b="1" noProof="0" dirty="0">
                        <a:solidFill>
                          <a:srgbClr val="C00000"/>
                        </a:solidFill>
                      </a:endParaRPr>
                    </a:p>
                  </a:txBody>
                  <a:tcPr marL="91423" marR="91423" marT="45725" marB="45725">
                    <a:lnL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91423" marR="91423" marT="45724" marB="45724">
                    <a:lnL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9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BE" sz="16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Publication of Calls </a:t>
                      </a:r>
                      <a:endParaRPr lang="fr-FR" sz="16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3" marR="91423" marT="45725" marB="45725">
                    <a:lnL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early November 2015</a:t>
                      </a:r>
                      <a:endParaRPr lang="fr-FR" sz="16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3" marR="91423" marT="45725" marB="45725">
                    <a:lnL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Call </a:t>
                      </a:r>
                      <a:r>
                        <a:rPr lang="fr-BE" sz="1600" b="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Closure</a:t>
                      </a:r>
                      <a:endParaRPr lang="fr-FR" sz="1600" b="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3" marR="91423" marT="45725" marB="45725">
                    <a:lnL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16 February 2016</a:t>
                      </a:r>
                      <a:endParaRPr lang="fr-FR" sz="16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3" marR="91423" marT="45725" marB="45725">
                    <a:lnL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8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600" b="0" kern="120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Information to applicants</a:t>
                      </a:r>
                      <a:endParaRPr lang="en-GB" sz="1600" b="0" kern="1200" noProof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3" marR="91423" marT="45725" marB="45725">
                    <a:lnL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fr-BE" sz="16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July 2016</a:t>
                      </a:r>
                      <a:endParaRPr lang="fr-FR" sz="16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3" marR="91423" marT="45725" marB="45725">
                    <a:lnL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69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3349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>
          <a:xfrm>
            <a:off x="395288" y="1268413"/>
            <a:ext cx="8229600" cy="793750"/>
          </a:xfrm>
        </p:spPr>
        <p:txBody>
          <a:bodyPr/>
          <a:lstStyle/>
          <a:p>
            <a:pPr algn="ctr"/>
            <a:r>
              <a:rPr lang="fr-BE" altLang="en-US" dirty="0" smtClean="0">
                <a:solidFill>
                  <a:srgbClr val="C00000"/>
                </a:solidFill>
              </a:rPr>
              <a:t>For more information</a:t>
            </a:r>
            <a:endParaRPr lang="en-GB" altLang="en-US" dirty="0" smtClean="0">
              <a:solidFill>
                <a:srgbClr val="C00000"/>
              </a:solidFill>
            </a:endParaRPr>
          </a:p>
        </p:txBody>
      </p:sp>
      <p:sp>
        <p:nvSpPr>
          <p:cNvPr id="84995" name="Content Placeholder 2"/>
          <p:cNvSpPr>
            <a:spLocks noGrp="1"/>
          </p:cNvSpPr>
          <p:nvPr>
            <p:ph idx="1"/>
          </p:nvPr>
        </p:nvSpPr>
        <p:spPr>
          <a:xfrm>
            <a:off x="311150" y="2276475"/>
            <a:ext cx="8832850" cy="2247900"/>
          </a:xfrm>
        </p:spPr>
        <p:txBody>
          <a:bodyPr/>
          <a:lstStyle/>
          <a:p>
            <a:pPr marL="1079500" lvl="2" indent="0">
              <a:buClr>
                <a:srgbClr val="0F5494"/>
              </a:buClr>
              <a:buFontTx/>
              <a:buNone/>
            </a:pPr>
            <a:endParaRPr lang="fr-BE" altLang="en-US" sz="2000" i="1" dirty="0" smtClean="0"/>
          </a:p>
          <a:p>
            <a:pPr marL="1079500" lvl="2" indent="0">
              <a:buClr>
                <a:srgbClr val="0F5494"/>
              </a:buClr>
              <a:buFontTx/>
              <a:buNone/>
            </a:pPr>
            <a:endParaRPr lang="fr-BE" altLang="en-US" dirty="0" smtClean="0"/>
          </a:p>
        </p:txBody>
      </p:sp>
      <p:pic>
        <p:nvPicPr>
          <p:cNvPr id="84996" name="Content Placeholder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8" y="4233863"/>
            <a:ext cx="869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997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5164138"/>
            <a:ext cx="858837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1763713" y="3429000"/>
            <a:ext cx="424815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BE" altLang="en-US" sz="1900" kern="0" dirty="0">
                <a:solidFill>
                  <a:srgbClr val="0F5494"/>
                </a:solidFill>
                <a:cs typeface="+mn-cs"/>
              </a:rPr>
              <a:t>http://</a:t>
            </a:r>
            <a:r>
              <a:rPr lang="fr-BE" altLang="en-US" sz="1900" kern="0" dirty="0" smtClean="0">
                <a:solidFill>
                  <a:srgbClr val="0F5494"/>
                </a:solidFill>
                <a:cs typeface="+mn-cs"/>
              </a:rPr>
              <a:t>ec.europa.eu/inea</a:t>
            </a:r>
            <a:endParaRPr lang="en-GB" altLang="en-US" sz="1900" kern="0" dirty="0">
              <a:solidFill>
                <a:srgbClr val="0F5494"/>
              </a:solidFill>
            </a:endParaRPr>
          </a:p>
        </p:txBody>
      </p:sp>
      <p:sp>
        <p:nvSpPr>
          <p:cNvPr id="12" name="TextBox 2"/>
          <p:cNvSpPr txBox="1">
            <a:spLocks noChangeArrowheads="1"/>
          </p:cNvSpPr>
          <p:nvPr/>
        </p:nvSpPr>
        <p:spPr bwMode="auto">
          <a:xfrm>
            <a:off x="1763713" y="4484688"/>
            <a:ext cx="180022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BE" altLang="en-US" sz="1900" kern="0" dirty="0" smtClean="0">
                <a:solidFill>
                  <a:srgbClr val="0F5494"/>
                </a:solidFill>
              </a:rPr>
              <a:t>@</a:t>
            </a:r>
            <a:r>
              <a:rPr lang="fr-BE" altLang="en-US" sz="1900" kern="0" dirty="0" err="1" smtClean="0">
                <a:solidFill>
                  <a:srgbClr val="0F5494"/>
                </a:solidFill>
              </a:rPr>
              <a:t>inea_eu</a:t>
            </a:r>
            <a:endParaRPr lang="en-GB" altLang="en-US" sz="1900" kern="0" dirty="0" smtClean="0">
              <a:solidFill>
                <a:srgbClr val="0F5494"/>
              </a:solidFill>
            </a:endParaRPr>
          </a:p>
        </p:txBody>
      </p:sp>
      <p:sp>
        <p:nvSpPr>
          <p:cNvPr id="13" name="TextBox 9"/>
          <p:cNvSpPr txBox="1">
            <a:spLocks noChangeArrowheads="1"/>
          </p:cNvSpPr>
          <p:nvPr/>
        </p:nvSpPr>
        <p:spPr bwMode="auto">
          <a:xfrm>
            <a:off x="1763713" y="5400675"/>
            <a:ext cx="2376487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BE" altLang="en-US" sz="1900" kern="0" dirty="0" smtClean="0">
                <a:solidFill>
                  <a:srgbClr val="0F5494"/>
                </a:solidFill>
              </a:rPr>
              <a:t>Look for INEA!</a:t>
            </a:r>
            <a:endParaRPr lang="en-GB" altLang="en-US" sz="1900" kern="0" dirty="0" smtClean="0">
              <a:solidFill>
                <a:srgbClr val="0F5494"/>
              </a:solidFill>
            </a:endParaRPr>
          </a:p>
        </p:txBody>
      </p:sp>
      <p:pic>
        <p:nvPicPr>
          <p:cNvPr id="85001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3111500"/>
            <a:ext cx="103822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00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133600"/>
            <a:ext cx="895350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6"/>
          <p:cNvSpPr txBox="1">
            <a:spLocks noChangeArrowheads="1"/>
          </p:cNvSpPr>
          <p:nvPr/>
        </p:nvSpPr>
        <p:spPr bwMode="auto">
          <a:xfrm>
            <a:off x="1835150" y="2387600"/>
            <a:ext cx="396081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BE" altLang="en-US" sz="1900" kern="0" smtClean="0">
                <a:solidFill>
                  <a:srgbClr val="0F5494"/>
                </a:solidFill>
              </a:rPr>
              <a:t>inea@ec.europa.eu</a:t>
            </a:r>
            <a:endParaRPr lang="en-GB" altLang="en-US" sz="1900" kern="0" smtClean="0">
              <a:solidFill>
                <a:srgbClr val="0F54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22499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28638" y="1484313"/>
            <a:ext cx="8229600" cy="504825"/>
          </a:xfrm>
        </p:spPr>
        <p:txBody>
          <a:bodyPr/>
          <a:lstStyle/>
          <a:p>
            <a:pPr algn="ctr"/>
            <a:r>
              <a:rPr lang="en-GB" altLang="en-US" dirty="0" smtClean="0"/>
              <a:t>Overview</a:t>
            </a:r>
          </a:p>
        </p:txBody>
      </p:sp>
      <p:sp>
        <p:nvSpPr>
          <p:cNvPr id="7" name="Rectangle 6"/>
          <p:cNvSpPr/>
          <p:nvPr/>
        </p:nvSpPr>
        <p:spPr>
          <a:xfrm>
            <a:off x="827584" y="2405206"/>
            <a:ext cx="7704856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0"/>
              </a:spcAft>
              <a:buFont typeface="Symbol"/>
              <a:buChar char=""/>
            </a:pPr>
            <a:r>
              <a:rPr lang="en-GB" sz="2800" dirty="0" smtClean="0">
                <a:ea typeface="Calibri"/>
                <a:cs typeface="Times New Roman"/>
              </a:rPr>
              <a:t>What is an Executive Agency?</a:t>
            </a:r>
          </a:p>
          <a:p>
            <a:pPr marL="342900" indent="-342900" algn="just">
              <a:spcAft>
                <a:spcPts val="0"/>
              </a:spcAft>
              <a:buFont typeface="Symbol"/>
              <a:buChar char=""/>
            </a:pPr>
            <a:r>
              <a:rPr lang="en-GB" sz="2800" dirty="0" smtClean="0">
                <a:ea typeface="Calibri"/>
                <a:cs typeface="Times New Roman"/>
              </a:rPr>
              <a:t>Division of tasks</a:t>
            </a:r>
          </a:p>
          <a:p>
            <a:pPr marL="342900" indent="-342900" algn="just">
              <a:spcAft>
                <a:spcPts val="0"/>
              </a:spcAft>
              <a:buFont typeface="Symbol"/>
              <a:buChar char=""/>
            </a:pPr>
            <a:r>
              <a:rPr lang="en-GB" sz="2800" dirty="0" smtClean="0">
                <a:ea typeface="Calibri"/>
                <a:cs typeface="Times New Roman"/>
              </a:rPr>
              <a:t>Programmes of INEA</a:t>
            </a:r>
          </a:p>
          <a:p>
            <a:pPr marL="342900" indent="-342900" algn="just">
              <a:spcAft>
                <a:spcPts val="0"/>
              </a:spcAft>
              <a:buFont typeface="Symbol"/>
              <a:buChar char=""/>
            </a:pPr>
            <a:r>
              <a:rPr lang="en-GB" sz="2800" dirty="0" smtClean="0">
                <a:ea typeface="Calibri"/>
                <a:cs typeface="Times New Roman"/>
              </a:rPr>
              <a:t>TEN-T Programme – Focus on cross-border links</a:t>
            </a:r>
          </a:p>
          <a:p>
            <a:pPr marL="342900" indent="-342900" algn="just">
              <a:spcAft>
                <a:spcPts val="0"/>
              </a:spcAft>
              <a:buFont typeface="Symbol"/>
              <a:buChar char=""/>
            </a:pPr>
            <a:r>
              <a:rPr lang="en-GB" sz="2800" dirty="0" smtClean="0">
                <a:ea typeface="Calibri"/>
                <a:cs typeface="Times New Roman"/>
              </a:rPr>
              <a:t>CEF Transport </a:t>
            </a:r>
          </a:p>
          <a:p>
            <a:pPr marL="800100" lvl="1" indent="-342900" algn="just">
              <a:spcAft>
                <a:spcPts val="0"/>
              </a:spcAft>
              <a:buFont typeface="Symbol"/>
              <a:buChar char=""/>
            </a:pPr>
            <a:r>
              <a:rPr lang="en-GB" sz="2200" dirty="0" smtClean="0">
                <a:ea typeface="Calibri"/>
                <a:cs typeface="Times New Roman"/>
              </a:rPr>
              <a:t>Results of the 2014 Calls</a:t>
            </a:r>
          </a:p>
          <a:p>
            <a:pPr marL="800100" lvl="1" indent="-342900" algn="just">
              <a:spcAft>
                <a:spcPts val="0"/>
              </a:spcAft>
              <a:buFont typeface="Symbol"/>
              <a:buChar char=""/>
            </a:pPr>
            <a:r>
              <a:rPr lang="en-GB" sz="2200" dirty="0" smtClean="0">
                <a:ea typeface="Calibri"/>
                <a:cs typeface="Times New Roman"/>
              </a:rPr>
              <a:t>Launch of the 2015 Calls</a:t>
            </a:r>
          </a:p>
        </p:txBody>
      </p:sp>
    </p:spTree>
    <p:extLst>
      <p:ext uri="{BB962C8B-B14F-4D97-AF65-F5344CB8AC3E}">
        <p14:creationId xmlns:p14="http://schemas.microsoft.com/office/powerpoint/2010/main" val="2338420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793750"/>
          </a:xfrm>
        </p:spPr>
        <p:txBody>
          <a:bodyPr/>
          <a:lstStyle/>
          <a:p>
            <a:pPr algn="ctr"/>
            <a:r>
              <a:rPr lang="fr-BE" dirty="0" err="1" smtClean="0"/>
              <a:t>What</a:t>
            </a:r>
            <a:r>
              <a:rPr lang="fr-BE" dirty="0" smtClean="0"/>
              <a:t> </a:t>
            </a:r>
            <a:r>
              <a:rPr lang="fr-BE" dirty="0" err="1" smtClean="0"/>
              <a:t>is</a:t>
            </a:r>
            <a:r>
              <a:rPr lang="fr-BE" dirty="0" smtClean="0"/>
              <a:t> an </a:t>
            </a:r>
            <a:r>
              <a:rPr lang="fr-BE" dirty="0" err="1" smtClean="0"/>
              <a:t>Executive</a:t>
            </a:r>
            <a:r>
              <a:rPr lang="fr-BE" dirty="0" smtClean="0"/>
              <a:t> Agency?</a:t>
            </a:r>
            <a:endParaRPr lang="en-GB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251520" y="2347813"/>
            <a:ext cx="8642350" cy="3673475"/>
          </a:xfrm>
        </p:spPr>
        <p:txBody>
          <a:bodyPr/>
          <a:lstStyle/>
          <a:p>
            <a:pPr>
              <a:buClr>
                <a:srgbClr val="2D5EC1"/>
              </a:buClr>
              <a:buSzPct val="110000"/>
              <a:defRPr/>
            </a:pPr>
            <a:r>
              <a:rPr lang="fr-BE" sz="2000" i="0" dirty="0" smtClean="0"/>
              <a:t>An </a:t>
            </a:r>
            <a:r>
              <a:rPr lang="fr-BE" sz="2000" b="1" i="0" dirty="0" err="1" smtClean="0"/>
              <a:t>Executive</a:t>
            </a:r>
            <a:r>
              <a:rPr lang="fr-BE" sz="2000" b="1" i="0" dirty="0" smtClean="0"/>
              <a:t> Agency </a:t>
            </a:r>
            <a:r>
              <a:rPr lang="fr-BE" sz="2000" i="0" dirty="0" err="1" smtClean="0"/>
              <a:t>established</a:t>
            </a:r>
            <a:r>
              <a:rPr lang="fr-BE" sz="2000" i="0" dirty="0" smtClean="0"/>
              <a:t>/</a:t>
            </a:r>
            <a:r>
              <a:rPr lang="fr-BE" sz="2000" i="0" dirty="0" err="1" smtClean="0"/>
              <a:t>supervised</a:t>
            </a:r>
            <a:r>
              <a:rPr lang="fr-BE" sz="2000" i="0" dirty="0" smtClean="0"/>
              <a:t> by the Commission</a:t>
            </a:r>
          </a:p>
          <a:p>
            <a:pPr>
              <a:buClr>
                <a:srgbClr val="2D5EC1"/>
              </a:buClr>
              <a:buSzPct val="110000"/>
              <a:defRPr/>
            </a:pPr>
            <a:r>
              <a:rPr lang="en-GB" sz="2000" i="0" dirty="0" smtClean="0"/>
              <a:t>Entrusted with certain tasks relating to the </a:t>
            </a:r>
            <a:r>
              <a:rPr lang="en-GB" sz="2000" b="1" i="0" dirty="0" smtClean="0"/>
              <a:t>management of various EU programmes</a:t>
            </a:r>
            <a:r>
              <a:rPr lang="en-GB" sz="2000" i="0" dirty="0" smtClean="0"/>
              <a:t>, and the related </a:t>
            </a:r>
            <a:r>
              <a:rPr lang="en-GB" sz="2000" b="1" i="0" dirty="0" smtClean="0"/>
              <a:t>Union budget lines</a:t>
            </a:r>
          </a:p>
          <a:p>
            <a:pPr algn="just">
              <a:spcAft>
                <a:spcPts val="600"/>
              </a:spcAft>
              <a:buClr>
                <a:srgbClr val="2D5EC1"/>
              </a:buClr>
              <a:buSzPct val="110000"/>
              <a:defRPr/>
            </a:pPr>
            <a:r>
              <a:rPr lang="en-US" sz="2000" i="0" dirty="0" smtClean="0">
                <a:cs typeface="Times New Roman" pitchFamily="18" charset="0"/>
              </a:rPr>
              <a:t>Own </a:t>
            </a:r>
            <a:r>
              <a:rPr lang="en-US" sz="2000" b="1" i="0" dirty="0" smtClean="0">
                <a:cs typeface="Times New Roman" pitchFamily="18" charset="0"/>
              </a:rPr>
              <a:t>legal personality </a:t>
            </a:r>
            <a:r>
              <a:rPr lang="en-US" sz="2000" i="0" dirty="0" smtClean="0">
                <a:cs typeface="Times New Roman" pitchFamily="18" charset="0"/>
              </a:rPr>
              <a:t>(which allows concluding of contracts)</a:t>
            </a:r>
            <a:endParaRPr lang="en-GB" dirty="0"/>
          </a:p>
          <a:p>
            <a:pPr algn="just">
              <a:spcAft>
                <a:spcPts val="600"/>
              </a:spcAft>
              <a:buClr>
                <a:srgbClr val="2D5EC1"/>
              </a:buClr>
              <a:buSzPct val="110000"/>
              <a:defRPr/>
            </a:pPr>
            <a:r>
              <a:rPr lang="en-GB" sz="2000" b="1" i="0" dirty="0" smtClean="0">
                <a:cs typeface="Times New Roman" pitchFamily="18" charset="0"/>
              </a:rPr>
              <a:t>INEA (Innovation and Networks Executive Agency)</a:t>
            </a:r>
            <a:r>
              <a:rPr lang="en-GB" sz="2000" i="0" dirty="0" smtClean="0">
                <a:cs typeface="Times New Roman" pitchFamily="18" charset="0"/>
              </a:rPr>
              <a:t> is one of six Executive Agencies</a:t>
            </a:r>
          </a:p>
          <a:p>
            <a:pPr algn="just">
              <a:spcAft>
                <a:spcPts val="600"/>
              </a:spcAft>
              <a:buClr>
                <a:srgbClr val="2D5EC1"/>
              </a:buClr>
              <a:buSzPct val="110000"/>
              <a:defRPr/>
            </a:pPr>
            <a:r>
              <a:rPr lang="en-GB" sz="2000" i="0" dirty="0" smtClean="0">
                <a:cs typeface="Times New Roman" pitchFamily="18" charset="0"/>
              </a:rPr>
              <a:t>INEA is the successor of the TEN-T Executive Agency (created in 2008) – budget increase from </a:t>
            </a:r>
            <a:r>
              <a:rPr lang="en-GB" sz="2000" b="1" i="0" dirty="0" smtClean="0">
                <a:cs typeface="Times New Roman" pitchFamily="18" charset="0"/>
              </a:rPr>
              <a:t>€8 billion to €34 billion</a:t>
            </a:r>
          </a:p>
        </p:txBody>
      </p:sp>
    </p:spTree>
    <p:extLst>
      <p:ext uri="{BB962C8B-B14F-4D97-AF65-F5344CB8AC3E}">
        <p14:creationId xmlns:p14="http://schemas.microsoft.com/office/powerpoint/2010/main" val="4234699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793750"/>
          </a:xfrm>
        </p:spPr>
        <p:txBody>
          <a:bodyPr/>
          <a:lstStyle/>
          <a:p>
            <a:pPr algn="ctr"/>
            <a:r>
              <a:rPr lang="fr-BE" dirty="0" smtClean="0"/>
              <a:t>Division of </a:t>
            </a:r>
            <a:r>
              <a:rPr lang="fr-BE" dirty="0" err="1" smtClean="0"/>
              <a:t>tasks</a:t>
            </a:r>
            <a:endParaRPr lang="en-GB" dirty="0" smtClean="0"/>
          </a:p>
        </p:txBody>
      </p:sp>
      <p:sp>
        <p:nvSpPr>
          <p:cNvPr id="22533" name="Content Placeholder 2"/>
          <p:cNvSpPr>
            <a:spLocks noGrp="1"/>
          </p:cNvSpPr>
          <p:nvPr>
            <p:ph idx="1"/>
          </p:nvPr>
        </p:nvSpPr>
        <p:spPr>
          <a:xfrm>
            <a:off x="457200" y="2198688"/>
            <a:ext cx="4179888" cy="3673475"/>
          </a:xfrm>
        </p:spPr>
        <p:txBody>
          <a:bodyPr/>
          <a:lstStyle/>
          <a:p>
            <a:pPr marL="0" indent="0">
              <a:buClr>
                <a:srgbClr val="E7511E"/>
              </a:buClr>
              <a:buSzPct val="110000"/>
              <a:buNone/>
              <a:defRPr/>
            </a:pPr>
            <a:r>
              <a:rPr lang="en-GB" sz="2200" b="1" i="0" dirty="0" smtClean="0"/>
              <a:t>European Commission</a:t>
            </a:r>
          </a:p>
          <a:p>
            <a:pPr marL="0" indent="0">
              <a:buClr>
                <a:srgbClr val="E7511E"/>
              </a:buClr>
              <a:buSzPct val="110000"/>
              <a:buNone/>
              <a:defRPr/>
            </a:pPr>
            <a:r>
              <a:rPr lang="en-GB" sz="2000" b="1" i="0" u="sng" dirty="0" smtClean="0"/>
              <a:t>defines the policy</a:t>
            </a:r>
          </a:p>
          <a:p>
            <a:pPr>
              <a:buClr>
                <a:srgbClr val="E7511E"/>
              </a:buClr>
              <a:buSzPct val="110000"/>
              <a:defRPr/>
            </a:pPr>
            <a:endParaRPr lang="en-GB" sz="1200" b="1" dirty="0" smtClean="0"/>
          </a:p>
          <a:p>
            <a:pPr>
              <a:lnSpc>
                <a:spcPct val="80000"/>
              </a:lnSpc>
              <a:buClr>
                <a:srgbClr val="2D5EC1"/>
              </a:buClr>
              <a:buSzPct val="110000"/>
              <a:defRPr/>
            </a:pPr>
            <a:r>
              <a:rPr lang="en-GB" sz="1800" dirty="0" smtClean="0"/>
              <a:t>Makes political decisions regarding the programmes</a:t>
            </a:r>
          </a:p>
          <a:p>
            <a:pPr>
              <a:lnSpc>
                <a:spcPct val="80000"/>
              </a:lnSpc>
              <a:buClr>
                <a:srgbClr val="2D5EC1"/>
              </a:buClr>
              <a:buSzPct val="110000"/>
              <a:defRPr/>
            </a:pPr>
            <a:endParaRPr lang="en-GB" sz="1800" dirty="0" smtClean="0"/>
          </a:p>
          <a:p>
            <a:pPr>
              <a:lnSpc>
                <a:spcPct val="80000"/>
              </a:lnSpc>
              <a:buClr>
                <a:srgbClr val="2D5EC1"/>
              </a:buClr>
              <a:buSzPct val="110000"/>
              <a:defRPr/>
            </a:pPr>
            <a:r>
              <a:rPr lang="en-GB" sz="1800" dirty="0" smtClean="0"/>
              <a:t>Defines strategy, objectives and priority areas of action</a:t>
            </a:r>
          </a:p>
          <a:p>
            <a:pPr>
              <a:lnSpc>
                <a:spcPct val="80000"/>
              </a:lnSpc>
              <a:buClr>
                <a:srgbClr val="2D5EC1"/>
              </a:buClr>
              <a:buSzPct val="110000"/>
              <a:defRPr/>
            </a:pPr>
            <a:endParaRPr lang="en-GB" sz="1800" dirty="0" smtClean="0"/>
          </a:p>
          <a:p>
            <a:pPr>
              <a:lnSpc>
                <a:spcPct val="80000"/>
              </a:lnSpc>
              <a:buClr>
                <a:srgbClr val="2D5EC1"/>
              </a:buClr>
              <a:buSzPct val="110000"/>
              <a:defRPr/>
            </a:pPr>
            <a:r>
              <a:rPr lang="en-GB" sz="1800" dirty="0" smtClean="0"/>
              <a:t>Supervises the Agency</a:t>
            </a:r>
          </a:p>
        </p:txBody>
      </p:sp>
      <p:sp>
        <p:nvSpPr>
          <p:cNvPr id="22532" name="Content Placeholder 2"/>
          <p:cNvSpPr txBox="1">
            <a:spLocks/>
          </p:cNvSpPr>
          <p:nvPr/>
        </p:nvSpPr>
        <p:spPr bwMode="auto">
          <a:xfrm>
            <a:off x="4427538" y="2198688"/>
            <a:ext cx="4608512" cy="425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77800" indent="-1778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E7511E"/>
              </a:buClr>
              <a:buSzPct val="110000"/>
              <a:defRPr/>
            </a:pPr>
            <a:r>
              <a:rPr lang="en-GB" sz="2200" b="1" dirty="0" smtClean="0"/>
              <a:t>INEA</a:t>
            </a:r>
          </a:p>
          <a:p>
            <a:pPr>
              <a:spcBef>
                <a:spcPct val="20000"/>
              </a:spcBef>
              <a:buClr>
                <a:srgbClr val="E7511E"/>
              </a:buClr>
              <a:buSzPct val="110000"/>
              <a:defRPr/>
            </a:pPr>
            <a:r>
              <a:rPr lang="en-GB" sz="2000" b="1" u="sng" dirty="0" smtClean="0"/>
              <a:t>makes implementation happen</a:t>
            </a:r>
          </a:p>
          <a:p>
            <a:pPr>
              <a:spcBef>
                <a:spcPct val="20000"/>
              </a:spcBef>
              <a:buClr>
                <a:srgbClr val="E7511E"/>
              </a:buClr>
              <a:buSzPct val="110000"/>
              <a:defRPr/>
            </a:pPr>
            <a:endParaRPr lang="en-GB" b="1" i="1" u="sng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2D5EC1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GB" sz="1800" i="1" dirty="0" smtClean="0"/>
              <a:t>Turns policy into action by implementing programmes on behalf of the EC and under its responsibility</a:t>
            </a:r>
          </a:p>
          <a:p>
            <a:pPr marL="171450" indent="-171450">
              <a:lnSpc>
                <a:spcPct val="80000"/>
              </a:lnSpc>
              <a:spcBef>
                <a:spcPct val="20000"/>
              </a:spcBef>
              <a:buClr>
                <a:srgbClr val="2D5EC1"/>
              </a:buClr>
              <a:buSzPct val="110000"/>
              <a:buFont typeface="Arial" panose="020B0604020202020204" pitchFamily="34" charset="0"/>
              <a:buChar char="•"/>
              <a:defRPr/>
            </a:pPr>
            <a:endParaRPr lang="en-GB" i="1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2D5EC1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GB" sz="1800" i="1" dirty="0" smtClean="0"/>
              <a:t>Manages entire project lifecycle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2D5EC1"/>
              </a:buClr>
              <a:buSzPct val="110000"/>
              <a:buFont typeface="Arial" panose="020B0604020202020204" pitchFamily="34" charset="0"/>
              <a:buChar char="•"/>
              <a:defRPr/>
            </a:pPr>
            <a:endParaRPr lang="en-GB" i="1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2D5EC1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GB" sz="1800" i="1" dirty="0" smtClean="0"/>
              <a:t>Communicates and interacts with beneficiaries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2D5EC1"/>
              </a:buClr>
              <a:buSzPct val="110000"/>
              <a:buFont typeface="Arial" panose="020B0604020202020204" pitchFamily="34" charset="0"/>
              <a:buChar char="•"/>
              <a:defRPr/>
            </a:pPr>
            <a:endParaRPr lang="en-GB" i="1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2D5EC1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BE" sz="1800" i="1" dirty="0" err="1" smtClean="0"/>
              <a:t>Increases</a:t>
            </a:r>
            <a:r>
              <a:rPr lang="fr-BE" sz="1800" i="1" dirty="0" smtClean="0"/>
              <a:t> </a:t>
            </a:r>
            <a:r>
              <a:rPr lang="fr-BE" sz="1800" i="1" dirty="0" err="1" smtClean="0"/>
              <a:t>visibility</a:t>
            </a:r>
            <a:r>
              <a:rPr lang="fr-BE" sz="1800" i="1" dirty="0" smtClean="0"/>
              <a:t> of EU </a:t>
            </a:r>
            <a:r>
              <a:rPr lang="fr-BE" sz="1800" i="1" dirty="0" err="1" smtClean="0"/>
              <a:t>funding</a:t>
            </a:r>
            <a:endParaRPr lang="fr-BE" sz="1800" i="1" dirty="0" smtClean="0"/>
          </a:p>
          <a:p>
            <a:pPr marL="171450" indent="-171450">
              <a:lnSpc>
                <a:spcPct val="80000"/>
              </a:lnSpc>
              <a:spcBef>
                <a:spcPct val="20000"/>
              </a:spcBef>
              <a:buClr>
                <a:srgbClr val="2D5EC1"/>
              </a:buClr>
              <a:buSzPct val="110000"/>
              <a:buFont typeface="Arial" panose="020B0604020202020204" pitchFamily="34" charset="0"/>
              <a:buChar char="•"/>
              <a:defRPr/>
            </a:pPr>
            <a:endParaRPr lang="en-GB" i="1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2D5EC1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GB" sz="1800" i="1" dirty="0" smtClean="0"/>
              <a:t>Gives key feedback to the EC</a:t>
            </a:r>
          </a:p>
          <a:p>
            <a:pPr marL="285750" indent="-285750" eaLnBrk="1" hangingPunct="1">
              <a:spcBef>
                <a:spcPct val="20000"/>
              </a:spcBef>
              <a:buClr>
                <a:srgbClr val="E7511E"/>
              </a:buClr>
              <a:buSzPct val="110000"/>
              <a:buFont typeface="Arial" panose="020B0604020202020204" pitchFamily="34" charset="0"/>
              <a:buChar char="•"/>
              <a:defRPr/>
            </a:pPr>
            <a:endParaRPr lang="en-GB" sz="1800" i="1" dirty="0" smtClean="0"/>
          </a:p>
        </p:txBody>
      </p:sp>
    </p:spTree>
    <p:extLst>
      <p:ext uri="{BB962C8B-B14F-4D97-AF65-F5344CB8AC3E}">
        <p14:creationId xmlns:p14="http://schemas.microsoft.com/office/powerpoint/2010/main" val="31606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793750"/>
          </a:xfrm>
        </p:spPr>
        <p:txBody>
          <a:bodyPr/>
          <a:lstStyle/>
          <a:p>
            <a:pPr algn="ctr"/>
            <a:r>
              <a:rPr lang="en-US" altLang="en-US" smtClean="0"/>
              <a:t>INEA's programmes</a:t>
            </a:r>
            <a:endParaRPr lang="en-GB" altLang="en-US" smtClean="0"/>
          </a:p>
        </p:txBody>
      </p:sp>
      <p:pic>
        <p:nvPicPr>
          <p:cNvPr id="25603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3068638"/>
            <a:ext cx="1735137" cy="202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068638"/>
            <a:ext cx="172085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3068638"/>
            <a:ext cx="1717675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3068638"/>
            <a:ext cx="1727200" cy="202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607" name="Straight Connector 8"/>
          <p:cNvCxnSpPr>
            <a:cxnSpLocks noChangeShapeType="1"/>
          </p:cNvCxnSpPr>
          <p:nvPr/>
        </p:nvCxnSpPr>
        <p:spPr bwMode="auto">
          <a:xfrm>
            <a:off x="4572000" y="2349500"/>
            <a:ext cx="34925" cy="3816350"/>
          </a:xfrm>
          <a:prstGeom prst="line">
            <a:avLst/>
          </a:prstGeom>
          <a:noFill/>
          <a:ln w="34925" algn="ctr">
            <a:solidFill>
              <a:srgbClr val="0F549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08" name="TextBox 16"/>
          <p:cNvSpPr txBox="1">
            <a:spLocks noChangeArrowheads="1"/>
          </p:cNvSpPr>
          <p:nvPr/>
        </p:nvSpPr>
        <p:spPr bwMode="auto">
          <a:xfrm>
            <a:off x="312738" y="2516188"/>
            <a:ext cx="411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1600" b="1"/>
              <a:t>Legacy Programmes (2007–2013)</a:t>
            </a:r>
          </a:p>
        </p:txBody>
      </p:sp>
      <p:sp>
        <p:nvSpPr>
          <p:cNvPr id="25610" name="TextBox 16"/>
          <p:cNvSpPr txBox="1">
            <a:spLocks noChangeArrowheads="1"/>
          </p:cNvSpPr>
          <p:nvPr/>
        </p:nvSpPr>
        <p:spPr bwMode="auto">
          <a:xfrm>
            <a:off x="4799013" y="2505075"/>
            <a:ext cx="38655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1600" b="1" dirty="0"/>
              <a:t>New </a:t>
            </a:r>
            <a:r>
              <a:rPr lang="en-GB" sz="1600" b="1" dirty="0" smtClean="0"/>
              <a:t>Multi-annual Financial Framework </a:t>
            </a:r>
            <a:r>
              <a:rPr lang="en-GB" sz="1600" b="1" dirty="0"/>
              <a:t>(2014–2020)</a:t>
            </a:r>
          </a:p>
        </p:txBody>
      </p:sp>
    </p:spTree>
    <p:extLst>
      <p:ext uri="{BB962C8B-B14F-4D97-AF65-F5344CB8AC3E}">
        <p14:creationId xmlns:p14="http://schemas.microsoft.com/office/powerpoint/2010/main" val="2662399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793750"/>
          </a:xfrm>
        </p:spPr>
        <p:txBody>
          <a:bodyPr/>
          <a:lstStyle/>
          <a:p>
            <a:pPr algn="ctr"/>
            <a:r>
              <a:rPr lang="en-US" altLang="en-US" smtClean="0"/>
              <a:t>INEA's programmes</a:t>
            </a:r>
            <a:endParaRPr lang="en-GB" altLang="en-US" smtClean="0"/>
          </a:p>
        </p:txBody>
      </p:sp>
      <p:pic>
        <p:nvPicPr>
          <p:cNvPr id="2560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3068638"/>
            <a:ext cx="1717675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3068638"/>
            <a:ext cx="1727200" cy="202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607" name="Straight Connector 8"/>
          <p:cNvCxnSpPr>
            <a:cxnSpLocks noChangeShapeType="1"/>
          </p:cNvCxnSpPr>
          <p:nvPr/>
        </p:nvCxnSpPr>
        <p:spPr bwMode="auto">
          <a:xfrm>
            <a:off x="4572000" y="2349500"/>
            <a:ext cx="34925" cy="3816350"/>
          </a:xfrm>
          <a:prstGeom prst="line">
            <a:avLst/>
          </a:prstGeom>
          <a:noFill/>
          <a:ln w="34925" algn="ctr">
            <a:solidFill>
              <a:srgbClr val="0F549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08" name="TextBox 16"/>
          <p:cNvSpPr txBox="1">
            <a:spLocks noChangeArrowheads="1"/>
          </p:cNvSpPr>
          <p:nvPr/>
        </p:nvSpPr>
        <p:spPr bwMode="auto">
          <a:xfrm>
            <a:off x="312738" y="2516188"/>
            <a:ext cx="411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1600" b="1" dirty="0"/>
              <a:t>Legacy </a:t>
            </a:r>
            <a:r>
              <a:rPr lang="en-GB" sz="1600" b="1" dirty="0" smtClean="0"/>
              <a:t>Programme </a:t>
            </a:r>
            <a:r>
              <a:rPr lang="en-GB" sz="1600" b="1" dirty="0"/>
              <a:t>(2007–2013)</a:t>
            </a:r>
          </a:p>
        </p:txBody>
      </p:sp>
      <p:sp>
        <p:nvSpPr>
          <p:cNvPr id="25610" name="TextBox 16"/>
          <p:cNvSpPr txBox="1">
            <a:spLocks noChangeArrowheads="1"/>
          </p:cNvSpPr>
          <p:nvPr/>
        </p:nvSpPr>
        <p:spPr bwMode="auto">
          <a:xfrm>
            <a:off x="4799013" y="2505075"/>
            <a:ext cx="38655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1600" b="1" dirty="0"/>
              <a:t>New </a:t>
            </a:r>
            <a:r>
              <a:rPr lang="en-GB" sz="1600" b="1" dirty="0" smtClean="0"/>
              <a:t>Multi-annual Financial Framework </a:t>
            </a:r>
            <a:r>
              <a:rPr lang="en-GB" sz="1600" b="1" dirty="0"/>
              <a:t>(2014–2020)</a:t>
            </a:r>
          </a:p>
        </p:txBody>
      </p:sp>
      <p:sp>
        <p:nvSpPr>
          <p:cNvPr id="3" name="Rectangle 2"/>
          <p:cNvSpPr/>
          <p:nvPr/>
        </p:nvSpPr>
        <p:spPr>
          <a:xfrm>
            <a:off x="1472434" y="5373216"/>
            <a:ext cx="6199134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Focus for today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3646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TEN-T </a:t>
            </a:r>
            <a:r>
              <a:rPr lang="da-DK" dirty="0" err="1" smtClean="0"/>
              <a:t>legacy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sz="1800" b="0" dirty="0" smtClean="0"/>
              <a:t>(2007-2013 </a:t>
            </a:r>
            <a:r>
              <a:rPr lang="da-DK" sz="1800" b="0" dirty="0" err="1" smtClean="0"/>
              <a:t>period</a:t>
            </a:r>
            <a:r>
              <a:rPr lang="da-DK" sz="1800" b="0" dirty="0" smtClean="0"/>
              <a:t>)</a:t>
            </a:r>
            <a:endParaRPr lang="en-GB" sz="1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492896"/>
            <a:ext cx="8157592" cy="3600400"/>
          </a:xfrm>
        </p:spPr>
        <p:txBody>
          <a:bodyPr/>
          <a:lstStyle/>
          <a:p>
            <a:pPr lvl="0" eaLnBrk="0" hangingPunct="0">
              <a:spcBef>
                <a:spcPts val="0"/>
              </a:spcBef>
              <a:spcAft>
                <a:spcPts val="1200"/>
              </a:spcAft>
              <a:buClr>
                <a:srgbClr val="0F5494"/>
              </a:buClr>
              <a:buSzTx/>
              <a:buFont typeface="Arial"/>
              <a:buChar char="•"/>
            </a:pPr>
            <a:r>
              <a:rPr lang="fr-BE" sz="2000" i="0" dirty="0" smtClean="0"/>
              <a:t>Total Programme budget </a:t>
            </a:r>
            <a:r>
              <a:rPr lang="fr-BE" sz="2000" i="0" dirty="0" err="1" smtClean="0"/>
              <a:t>managed</a:t>
            </a:r>
            <a:r>
              <a:rPr lang="fr-BE" sz="2000" i="0" dirty="0" smtClean="0"/>
              <a:t> by INEA: </a:t>
            </a:r>
            <a:r>
              <a:rPr lang="fr-BE" sz="2000" b="1" i="0" dirty="0" smtClean="0"/>
              <a:t>€7.4 billion</a:t>
            </a:r>
          </a:p>
          <a:p>
            <a:pPr lvl="0" eaLnBrk="0" hangingPunct="0">
              <a:spcBef>
                <a:spcPts val="0"/>
              </a:spcBef>
              <a:spcAft>
                <a:spcPts val="1200"/>
              </a:spcAft>
              <a:buClr>
                <a:srgbClr val="0F5494"/>
              </a:buClr>
              <a:buSzTx/>
              <a:buFont typeface="Arial"/>
              <a:buChar char="•"/>
            </a:pPr>
            <a:r>
              <a:rPr lang="fr-BE" sz="2000" b="1" i="0" dirty="0" smtClean="0"/>
              <a:t>Total </a:t>
            </a:r>
            <a:r>
              <a:rPr lang="fr-BE" sz="2000" b="1" i="0" dirty="0"/>
              <a:t>2007-2013 </a:t>
            </a:r>
            <a:r>
              <a:rPr lang="fr-BE" sz="2000" b="1" i="0" dirty="0" smtClean="0"/>
              <a:t>TEN-T </a:t>
            </a:r>
            <a:r>
              <a:rPr lang="fr-BE" sz="2000" b="1" i="0" dirty="0" err="1"/>
              <a:t>project</a:t>
            </a:r>
            <a:r>
              <a:rPr lang="fr-BE" sz="2000" b="1" i="0" dirty="0"/>
              <a:t> </a:t>
            </a:r>
            <a:r>
              <a:rPr lang="fr-BE" sz="2000" b="1" i="0" dirty="0" smtClean="0"/>
              <a:t>portfolio </a:t>
            </a:r>
            <a:br>
              <a:rPr lang="fr-BE" sz="2000" b="1" i="0" dirty="0" smtClean="0"/>
            </a:br>
            <a:r>
              <a:rPr lang="fr-BE" sz="2000" i="0" dirty="0" smtClean="0">
                <a:solidFill>
                  <a:srgbClr val="00AEF0"/>
                </a:solidFill>
              </a:rPr>
              <a:t>699</a:t>
            </a:r>
            <a:r>
              <a:rPr lang="fr-BE" sz="2000" i="0" dirty="0" smtClean="0">
                <a:solidFill>
                  <a:srgbClr val="FF0000"/>
                </a:solidFill>
              </a:rPr>
              <a:t> </a:t>
            </a:r>
            <a:r>
              <a:rPr lang="fr-BE" sz="2000" i="0" dirty="0" err="1"/>
              <a:t>selected</a:t>
            </a:r>
            <a:r>
              <a:rPr lang="fr-BE" sz="2000" i="0" dirty="0"/>
              <a:t>, </a:t>
            </a:r>
            <a:r>
              <a:rPr lang="en-GB" sz="2000" i="0" dirty="0" smtClean="0">
                <a:solidFill>
                  <a:srgbClr val="00AEF0"/>
                </a:solidFill>
              </a:rPr>
              <a:t>385 </a:t>
            </a:r>
            <a:r>
              <a:rPr lang="en-GB" sz="2000" i="0" dirty="0"/>
              <a:t>ongoing</a:t>
            </a:r>
          </a:p>
          <a:p>
            <a:pPr lvl="0" eaLnBrk="0" hangingPunct="0">
              <a:spcBef>
                <a:spcPts val="0"/>
              </a:spcBef>
              <a:spcAft>
                <a:spcPts val="1200"/>
              </a:spcAft>
              <a:buClr>
                <a:srgbClr val="0F5494"/>
              </a:buClr>
              <a:buSzTx/>
              <a:buFont typeface="Arial"/>
              <a:buChar char="•"/>
            </a:pPr>
            <a:r>
              <a:rPr lang="en-GB" sz="2000" i="0" dirty="0"/>
              <a:t>53% </a:t>
            </a:r>
            <a:r>
              <a:rPr lang="en-GB" sz="2000" i="0" dirty="0" smtClean="0"/>
              <a:t>of the budget allocated </a:t>
            </a:r>
            <a:r>
              <a:rPr lang="en-GB" sz="2000" i="0" dirty="0"/>
              <a:t>to 203 </a:t>
            </a:r>
            <a:r>
              <a:rPr lang="en-GB" sz="2000" b="1" i="0" dirty="0"/>
              <a:t>cross-border</a:t>
            </a:r>
            <a:r>
              <a:rPr lang="en-GB" sz="2000" i="0" dirty="0"/>
              <a:t> </a:t>
            </a:r>
            <a:r>
              <a:rPr lang="en-GB" sz="2000" i="0" dirty="0" smtClean="0"/>
              <a:t>projects</a:t>
            </a:r>
            <a:endParaRPr lang="en-GB" sz="2000" i="0" dirty="0"/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F5494"/>
              </a:buClr>
            </a:pPr>
            <a:r>
              <a:rPr lang="fr-BE" sz="2000" b="1" i="0" dirty="0" err="1" smtClean="0"/>
              <a:t>Successful</a:t>
            </a:r>
            <a:r>
              <a:rPr lang="fr-BE" sz="2000" b="1" i="0" dirty="0" smtClean="0"/>
              <a:t> </a:t>
            </a:r>
            <a:r>
              <a:rPr lang="fr-BE" sz="2000" b="1" i="0" dirty="0" err="1"/>
              <a:t>re-injection</a:t>
            </a:r>
            <a:r>
              <a:rPr lang="fr-BE" sz="2000" b="1" i="0" dirty="0"/>
              <a:t> of </a:t>
            </a:r>
            <a:r>
              <a:rPr lang="fr-BE" sz="2000" b="1" i="0" dirty="0" err="1"/>
              <a:t>unused</a:t>
            </a:r>
            <a:r>
              <a:rPr lang="fr-BE" sz="2000" b="1" i="0" dirty="0"/>
              <a:t> </a:t>
            </a:r>
            <a:r>
              <a:rPr lang="fr-BE" sz="2000" b="1" i="0" dirty="0" err="1"/>
              <a:t>funds</a:t>
            </a:r>
            <a:r>
              <a:rPr lang="fr-BE" sz="2000" b="1" i="0" dirty="0"/>
              <a:t> </a:t>
            </a:r>
            <a:r>
              <a:rPr lang="fr-BE" sz="2000" i="0" dirty="0"/>
              <a:t>(</a:t>
            </a:r>
            <a:r>
              <a:rPr lang="fr-BE" sz="2000" i="0" dirty="0" smtClean="0"/>
              <a:t>2011) in </a:t>
            </a:r>
            <a:r>
              <a:rPr lang="fr-BE" sz="2000" i="0" dirty="0"/>
              <a:t>the light of </a:t>
            </a:r>
            <a:r>
              <a:rPr lang="fr-BE" sz="2000" i="0" dirty="0" err="1" smtClean="0"/>
              <a:t>Mid-Term</a:t>
            </a:r>
            <a:r>
              <a:rPr lang="fr-BE" sz="2000" i="0" dirty="0" smtClean="0"/>
              <a:t> </a:t>
            </a:r>
            <a:r>
              <a:rPr lang="fr-BE" sz="2000" i="0" dirty="0" err="1" smtClean="0"/>
              <a:t>review</a:t>
            </a:r>
            <a:r>
              <a:rPr lang="fr-BE" sz="2000" i="0" dirty="0" smtClean="0"/>
              <a:t> (2010)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rgbClr val="0F5494"/>
              </a:buClr>
              <a:buNone/>
            </a:pPr>
            <a:r>
              <a:rPr lang="fr-BE" sz="2000" i="0" dirty="0" smtClean="0">
                <a:sym typeface="Wingdings" panose="05000000000000000000" pitchFamily="2" charset="2"/>
              </a:rPr>
              <a:t>	 use-</a:t>
            </a:r>
            <a:r>
              <a:rPr lang="fr-BE" sz="2000" i="0" dirty="0" err="1" smtClean="0">
                <a:sym typeface="Wingdings" panose="05000000000000000000" pitchFamily="2" charset="2"/>
              </a:rPr>
              <a:t>it</a:t>
            </a:r>
            <a:r>
              <a:rPr lang="fr-BE" sz="2000" i="0" dirty="0" smtClean="0">
                <a:sym typeface="Wingdings" panose="05000000000000000000" pitchFamily="2" charset="2"/>
              </a:rPr>
              <a:t>-or-</a:t>
            </a:r>
            <a:r>
              <a:rPr lang="fr-BE" sz="2000" i="0" dirty="0" err="1" smtClean="0">
                <a:sym typeface="Wingdings" panose="05000000000000000000" pitchFamily="2" charset="2"/>
              </a:rPr>
              <a:t>lose</a:t>
            </a:r>
            <a:r>
              <a:rPr lang="fr-BE" sz="2000" i="0" dirty="0" smtClean="0">
                <a:sym typeface="Wingdings" panose="05000000000000000000" pitchFamily="2" charset="2"/>
              </a:rPr>
              <a:t>-</a:t>
            </a:r>
            <a:r>
              <a:rPr lang="fr-BE" sz="2000" i="0" dirty="0" err="1" smtClean="0">
                <a:sym typeface="Wingdings" panose="05000000000000000000" pitchFamily="2" charset="2"/>
              </a:rPr>
              <a:t>it</a:t>
            </a:r>
            <a:r>
              <a:rPr lang="fr-BE" sz="2000" i="0" dirty="0" smtClean="0">
                <a:sym typeface="Wingdings" panose="05000000000000000000" pitchFamily="2" charset="2"/>
              </a:rPr>
              <a:t> </a:t>
            </a:r>
            <a:r>
              <a:rPr lang="fr-BE" sz="2000" i="0" dirty="0" err="1" smtClean="0">
                <a:sym typeface="Wingdings" panose="05000000000000000000" pitchFamily="2" charset="2"/>
              </a:rPr>
              <a:t>principle</a:t>
            </a:r>
            <a:endParaRPr lang="fr-BE" sz="2000" i="0" dirty="0" smtClean="0"/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F5494"/>
              </a:buClr>
            </a:pPr>
            <a:r>
              <a:rPr lang="fr-BE" sz="2000" b="1" i="0" dirty="0" smtClean="0"/>
              <a:t>Total </a:t>
            </a:r>
            <a:r>
              <a:rPr lang="fr-BE" sz="2000" b="1" i="0" dirty="0" err="1"/>
              <a:t>investments</a:t>
            </a:r>
            <a:r>
              <a:rPr lang="fr-BE" sz="2000" b="1" i="0" dirty="0"/>
              <a:t> </a:t>
            </a:r>
            <a:r>
              <a:rPr lang="fr-BE" sz="2000" i="0" dirty="0" err="1"/>
              <a:t>through</a:t>
            </a:r>
            <a:r>
              <a:rPr lang="fr-BE" sz="2000" i="0" dirty="0"/>
              <a:t> TEN-T </a:t>
            </a:r>
            <a:r>
              <a:rPr lang="fr-BE" sz="2000" i="0" dirty="0" err="1"/>
              <a:t>projects</a:t>
            </a:r>
            <a:r>
              <a:rPr lang="fr-BE" sz="2000" i="0" dirty="0"/>
              <a:t> as of </a:t>
            </a:r>
            <a:r>
              <a:rPr lang="fr-BE" sz="2000" i="0" dirty="0" err="1"/>
              <a:t>today</a:t>
            </a:r>
            <a:r>
              <a:rPr lang="fr-BE" sz="2000" i="0" dirty="0"/>
              <a:t> </a:t>
            </a:r>
            <a:r>
              <a:rPr lang="fr-BE" sz="2000" i="0" dirty="0" err="1" smtClean="0"/>
              <a:t>is</a:t>
            </a:r>
            <a:r>
              <a:rPr lang="fr-BE" sz="2000" i="0" dirty="0" smtClean="0"/>
              <a:t> </a:t>
            </a:r>
            <a:br>
              <a:rPr lang="fr-BE" sz="2000" i="0" dirty="0" smtClean="0"/>
            </a:br>
            <a:r>
              <a:rPr lang="fr-BE" sz="2000" i="0" dirty="0" smtClean="0">
                <a:solidFill>
                  <a:srgbClr val="00AEF0"/>
                </a:solidFill>
              </a:rPr>
              <a:t>€34 billion </a:t>
            </a:r>
            <a:r>
              <a:rPr lang="fr-BE" sz="2000" i="0" dirty="0"/>
              <a:t>(</a:t>
            </a:r>
            <a:r>
              <a:rPr lang="fr-BE" sz="2000" i="0" dirty="0" err="1"/>
              <a:t>leverage</a:t>
            </a:r>
            <a:r>
              <a:rPr lang="fr-BE" sz="2000" i="0" dirty="0"/>
              <a:t> </a:t>
            </a:r>
            <a:r>
              <a:rPr lang="fr-BE" sz="2000" i="0" dirty="0" err="1"/>
              <a:t>effect</a:t>
            </a:r>
            <a:r>
              <a:rPr lang="fr-BE" sz="2000" i="0" dirty="0"/>
              <a:t> of </a:t>
            </a:r>
            <a:r>
              <a:rPr lang="fr-BE" sz="2000" i="0" dirty="0" err="1"/>
              <a:t>almost</a:t>
            </a:r>
            <a:r>
              <a:rPr lang="fr-BE" sz="2000" i="0" dirty="0"/>
              <a:t> 5</a:t>
            </a:r>
            <a:r>
              <a:rPr lang="fr-BE" sz="2000" i="0" dirty="0" smtClean="0"/>
              <a:t>x)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Clr>
                <a:srgbClr val="0F5494"/>
              </a:buClr>
              <a:buNone/>
            </a:pPr>
            <a:endParaRPr lang="en-GB" sz="2000" i="0" dirty="0"/>
          </a:p>
          <a:p>
            <a:endParaRPr lang="en-GB" dirty="0"/>
          </a:p>
        </p:txBody>
      </p:sp>
      <p:pic>
        <p:nvPicPr>
          <p:cNvPr id="8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201" y="1124744"/>
            <a:ext cx="1157287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9914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395288" y="1340768"/>
            <a:ext cx="8641208" cy="711200"/>
          </a:xfrm>
        </p:spPr>
        <p:txBody>
          <a:bodyPr/>
          <a:lstStyle/>
          <a:p>
            <a:r>
              <a:rPr lang="da-DK" altLang="en-US" dirty="0" smtClean="0"/>
              <a:t>TEN-T </a:t>
            </a:r>
            <a:r>
              <a:rPr lang="da-DK" altLang="en-US" dirty="0" err="1" smtClean="0"/>
              <a:t>legacy</a:t>
            </a:r>
            <a:r>
              <a:rPr lang="da-DK" altLang="en-US" b="0" dirty="0" smtClean="0"/>
              <a:t>:</a:t>
            </a:r>
            <a:r>
              <a:rPr lang="en-GB" altLang="en-US" b="0" dirty="0" smtClean="0"/>
              <a:t> Support to environmentally friendly modes of transport</a:t>
            </a:r>
            <a:endParaRPr lang="en-GB" altLang="en-US" sz="2400" b="0" dirty="0" smtClean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208931"/>
            <a:ext cx="5170487" cy="431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794" y="4653136"/>
            <a:ext cx="4202113" cy="135731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504076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395288" y="1484784"/>
            <a:ext cx="8641208" cy="720080"/>
          </a:xfrm>
        </p:spPr>
        <p:txBody>
          <a:bodyPr/>
          <a:lstStyle/>
          <a:p>
            <a:r>
              <a:rPr lang="da-DK" altLang="en-US" dirty="0" smtClean="0"/>
              <a:t>TEN-T </a:t>
            </a:r>
            <a:r>
              <a:rPr lang="da-DK" altLang="en-US" dirty="0" err="1" smtClean="0"/>
              <a:t>legacy</a:t>
            </a:r>
            <a:r>
              <a:rPr lang="da-DK" altLang="en-US" b="0" dirty="0" smtClean="0"/>
              <a:t>:</a:t>
            </a:r>
            <a:r>
              <a:rPr lang="en-GB" altLang="en-US" b="0" dirty="0" smtClean="0"/>
              <a:t> Studies vs Works</a:t>
            </a:r>
            <a:endParaRPr lang="en-GB" altLang="en-US" sz="2400" b="0" dirty="0" smtClean="0"/>
          </a:p>
        </p:txBody>
      </p:sp>
      <p:sp>
        <p:nvSpPr>
          <p:cNvPr id="30724" name="TextBox 3"/>
          <p:cNvSpPr txBox="1">
            <a:spLocks noChangeArrowheads="1"/>
          </p:cNvSpPr>
          <p:nvPr/>
        </p:nvSpPr>
        <p:spPr bwMode="auto">
          <a:xfrm>
            <a:off x="323850" y="6551613"/>
            <a:ext cx="338455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E7511E"/>
              </a:buClr>
              <a:buSzPct val="110000"/>
              <a:buFont typeface="Arial" charset="0"/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en-US" sz="1100" b="0" i="0">
                <a:solidFill>
                  <a:schemeClr val="tx1"/>
                </a:solidFill>
              </a:rPr>
              <a:t>Source: INEA data</a:t>
            </a:r>
            <a:endParaRPr lang="en-GB" altLang="en-US" sz="1100" b="0" i="0">
              <a:solidFill>
                <a:schemeClr val="tx1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363" y="2130573"/>
            <a:ext cx="4103687" cy="432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64142" y="2564904"/>
            <a:ext cx="2952328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354</a:t>
            </a:r>
            <a:r>
              <a:rPr lang="en-GB" sz="1600" dirty="0" smtClean="0"/>
              <a:t> studies are supported from the TEN-T Programme (more than 50% of all projects)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88272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5191</TotalTime>
  <Words>716</Words>
  <Application>Microsoft Office PowerPoint</Application>
  <PresentationFormat>On-screen Show (4:3)</PresentationFormat>
  <Paragraphs>125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Slide_Master</vt:lpstr>
      <vt:lpstr> Financing of TEN-T projects via INEA </vt:lpstr>
      <vt:lpstr>Overview</vt:lpstr>
      <vt:lpstr>What is an Executive Agency?</vt:lpstr>
      <vt:lpstr>Division of tasks</vt:lpstr>
      <vt:lpstr>INEA's programmes</vt:lpstr>
      <vt:lpstr>INEA's programmes</vt:lpstr>
      <vt:lpstr>TEN-T legacy (2007-2013 period)</vt:lpstr>
      <vt:lpstr>TEN-T legacy: Support to environmentally friendly modes of transport</vt:lpstr>
      <vt:lpstr>TEN-T legacy: Studies vs Works</vt:lpstr>
      <vt:lpstr>CEF Transport priorities</vt:lpstr>
      <vt:lpstr>CEF Transport Funding Objectives</vt:lpstr>
      <vt:lpstr>PowerPoint Presentation</vt:lpstr>
      <vt:lpstr>Result of the 2014 CEF Transport Call</vt:lpstr>
      <vt:lpstr>PowerPoint Presentation</vt:lpstr>
      <vt:lpstr>2015 CEF Transport calls</vt:lpstr>
      <vt:lpstr>For more information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turneem</dc:creator>
  <cp:lastModifiedBy>KELLERMANN Thomas (INEA)</cp:lastModifiedBy>
  <cp:revision>395</cp:revision>
  <cp:lastPrinted>2015-10-12T14:58:12Z</cp:lastPrinted>
  <dcterms:created xsi:type="dcterms:W3CDTF">2015-02-13T13:13:47Z</dcterms:created>
  <dcterms:modified xsi:type="dcterms:W3CDTF">2015-10-13T11:55:37Z</dcterms:modified>
</cp:coreProperties>
</file>