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311" r:id="rId4"/>
    <p:sldId id="312" r:id="rId5"/>
    <p:sldId id="313" r:id="rId6"/>
    <p:sldId id="315" r:id="rId7"/>
    <p:sldId id="316" r:id="rId8"/>
    <p:sldId id="317" r:id="rId9"/>
    <p:sldId id="318" r:id="rId10"/>
    <p:sldId id="310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0" userDrawn="1">
          <p15:clr>
            <a:srgbClr val="A4A3A4"/>
          </p15:clr>
        </p15:guide>
        <p15:guide id="2" orient="horz" pos="1933">
          <p15:clr>
            <a:srgbClr val="A4A3A4"/>
          </p15:clr>
        </p15:guide>
        <p15:guide id="3" pos="25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A0D00"/>
    <a:srgbClr val="2A3549"/>
    <a:srgbClr val="FFFFCC"/>
    <a:srgbClr val="EFF3FF"/>
    <a:srgbClr val="05C2FF"/>
    <a:srgbClr val="3683C9"/>
    <a:srgbClr val="33CC33"/>
    <a:srgbClr val="66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15" autoAdjust="0"/>
  </p:normalViewPr>
  <p:slideViewPr>
    <p:cSldViewPr showGuides="1">
      <p:cViewPr varScale="1">
        <p:scale>
          <a:sx n="113" d="100"/>
          <a:sy n="113" d="100"/>
        </p:scale>
        <p:origin x="1476" y="84"/>
      </p:cViewPr>
      <p:guideLst>
        <p:guide orient="horz" pos="3430"/>
        <p:guide orient="horz" pos="1933"/>
        <p:guide pos="25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76E63-4765-4A03-B885-6015FBE30961}" type="datetimeFigureOut">
              <a:rPr lang="it-IT" smtClean="0"/>
              <a:t>21/03/2016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78660-978A-44AA-AA0C-8B7B5C2A09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7232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78660-978A-44AA-AA0C-8B7B5C2A09C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4835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78660-978A-44AA-AA0C-8B7B5C2A09C2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5571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78660-978A-44AA-AA0C-8B7B5C2A09C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8483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78660-978A-44AA-AA0C-8B7B5C2A09C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5338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78660-978A-44AA-AA0C-8B7B5C2A09C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421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78660-978A-44AA-AA0C-8B7B5C2A09C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640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78660-978A-44AA-AA0C-8B7B5C2A09C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0592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78660-978A-44AA-AA0C-8B7B5C2A09C2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827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78660-978A-44AA-AA0C-8B7B5C2A09C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8224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78660-978A-44AA-AA0C-8B7B5C2A09C2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840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5749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 userDrawn="1"/>
        </p:nvSpPr>
        <p:spPr>
          <a:xfrm>
            <a:off x="0" y="6430813"/>
            <a:ext cx="9144000" cy="432000"/>
          </a:xfrm>
          <a:prstGeom prst="rect">
            <a:avLst/>
          </a:prstGeom>
          <a:solidFill>
            <a:srgbClr val="1A0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655" t="6762" r="50861"/>
          <a:stretch/>
        </p:blipFill>
        <p:spPr>
          <a:xfrm>
            <a:off x="899592" y="6430813"/>
            <a:ext cx="546426" cy="43200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6430813"/>
            <a:ext cx="542190" cy="432000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A6C0E1"/>
              </a:clrFrom>
              <a:clrTo>
                <a:srgbClr val="A6C0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685"/>
            <a:ext cx="773053" cy="432000"/>
          </a:xfrm>
          <a:prstGeom prst="rect">
            <a:avLst/>
          </a:prstGeom>
        </p:spPr>
      </p:pic>
      <p:sp>
        <p:nvSpPr>
          <p:cNvPr id="15" name="Rettangolo 14"/>
          <p:cNvSpPr/>
          <p:nvPr userDrawn="1"/>
        </p:nvSpPr>
        <p:spPr>
          <a:xfrm>
            <a:off x="2221570" y="6429685"/>
            <a:ext cx="5590790" cy="428314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r"/>
            <a:r>
              <a:rPr lang="it-IT" sz="2800" b="1" dirty="0" smtClean="0">
                <a:solidFill>
                  <a:schemeClr val="bg2">
                    <a:lumMod val="75000"/>
                  </a:schemeClr>
                </a:solidFill>
                <a:effectLst>
                  <a:glow rad="76200">
                    <a:srgbClr val="1A0D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Torino Lione</a:t>
            </a:r>
            <a:r>
              <a:rPr lang="it-IT" sz="2800" b="1" dirty="0" smtClean="0">
                <a:solidFill>
                  <a:schemeClr val="bg2">
                    <a:lumMod val="25000"/>
                  </a:schemeClr>
                </a:solidFill>
                <a:effectLst>
                  <a:glow rad="76200">
                    <a:srgbClr val="1A0D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it-IT" sz="2800" b="1" dirty="0" smtClean="0">
                <a:solidFill>
                  <a:schemeClr val="bg2">
                    <a:lumMod val="75000"/>
                  </a:schemeClr>
                </a:solidFill>
                <a:effectLst>
                  <a:glow rad="76200">
                    <a:srgbClr val="1A0D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</a:t>
            </a:r>
            <a:r>
              <a:rPr lang="it-IT" sz="2800" b="1" dirty="0" smtClean="0">
                <a:solidFill>
                  <a:schemeClr val="bg2">
                    <a:lumMod val="75000"/>
                  </a:schemeClr>
                </a:solidFill>
                <a:effectLst>
                  <a:glow rad="76200">
                    <a:srgbClr val="1A0D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destino incerto </a:t>
            </a:r>
            <a:r>
              <a:rPr lang="it-IT" sz="2800" b="1" dirty="0" smtClean="0">
                <a:solidFill>
                  <a:schemeClr val="bg2">
                    <a:lumMod val="25000"/>
                  </a:schemeClr>
                </a:solidFill>
                <a:effectLst>
                  <a:glow rad="76200">
                    <a:srgbClr val="1A0D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endParaRPr lang="it-IT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Rettangolo 15"/>
          <p:cNvSpPr/>
          <p:nvPr userDrawn="1"/>
        </p:nvSpPr>
        <p:spPr>
          <a:xfrm>
            <a:off x="7740352" y="6400755"/>
            <a:ext cx="1403648" cy="463186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/>
            <a:r>
              <a:rPr lang="it-IT" sz="1050" dirty="0" smtClean="0">
                <a:solidFill>
                  <a:schemeClr val="bg2">
                    <a:lumMod val="75000"/>
                  </a:schemeClr>
                </a:solidFill>
                <a:effectLst>
                  <a:glow rad="76200">
                    <a:srgbClr val="1A0D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Conferenza stampa</a:t>
            </a:r>
          </a:p>
          <a:p>
            <a:pPr algn="ctr"/>
            <a:r>
              <a:rPr lang="it-IT" sz="1050" dirty="0" smtClean="0">
                <a:solidFill>
                  <a:schemeClr val="bg2">
                    <a:lumMod val="75000"/>
                  </a:schemeClr>
                </a:solidFill>
                <a:effectLst>
                  <a:glow rad="76200">
                    <a:srgbClr val="1A0D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21.03.2016 </a:t>
            </a:r>
            <a:r>
              <a:rPr lang="it-IT" sz="1050" dirty="0" smtClean="0">
                <a:solidFill>
                  <a:schemeClr val="bg2">
                    <a:lumMod val="25000"/>
                  </a:schemeClr>
                </a:solidFill>
                <a:effectLst>
                  <a:glow rad="76200">
                    <a:srgbClr val="1A0D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it-IT" sz="1050" dirty="0" smtClean="0">
                <a:solidFill>
                  <a:schemeClr val="bg2">
                    <a:lumMod val="75000"/>
                  </a:schemeClr>
                </a:solidFill>
                <a:effectLst>
                  <a:glow rad="76200">
                    <a:srgbClr val="1A0D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Torino</a:t>
            </a:r>
            <a:endParaRPr lang="it-IT" sz="105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15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0" y="6430813"/>
            <a:ext cx="9144000" cy="432000"/>
          </a:xfrm>
          <a:prstGeom prst="rect">
            <a:avLst/>
          </a:prstGeom>
          <a:solidFill>
            <a:srgbClr val="1A0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655" t="6762" r="50861"/>
          <a:stretch/>
        </p:blipFill>
        <p:spPr>
          <a:xfrm>
            <a:off x="899592" y="6430813"/>
            <a:ext cx="546426" cy="43200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6430813"/>
            <a:ext cx="542190" cy="432000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A6C0E1"/>
              </a:clrFrom>
              <a:clrTo>
                <a:srgbClr val="A6C0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685"/>
            <a:ext cx="773053" cy="432000"/>
          </a:xfrm>
          <a:prstGeom prst="rect">
            <a:avLst/>
          </a:prstGeom>
        </p:spPr>
      </p:pic>
      <p:sp>
        <p:nvSpPr>
          <p:cNvPr id="13" name="Rettangolo 12"/>
          <p:cNvSpPr/>
          <p:nvPr userDrawn="1"/>
        </p:nvSpPr>
        <p:spPr>
          <a:xfrm>
            <a:off x="2221570" y="6429685"/>
            <a:ext cx="5590790" cy="428314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r"/>
            <a:r>
              <a:rPr lang="it-IT" sz="2800" b="1" dirty="0" smtClean="0">
                <a:solidFill>
                  <a:schemeClr val="bg2">
                    <a:lumMod val="75000"/>
                  </a:schemeClr>
                </a:solidFill>
                <a:effectLst>
                  <a:glow rad="76200">
                    <a:srgbClr val="1A0D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Torino Lione</a:t>
            </a:r>
            <a:r>
              <a:rPr lang="it-IT" sz="2800" b="1" dirty="0" smtClean="0">
                <a:solidFill>
                  <a:schemeClr val="bg2">
                    <a:lumMod val="25000"/>
                  </a:schemeClr>
                </a:solidFill>
                <a:effectLst>
                  <a:glow rad="76200">
                    <a:srgbClr val="1A0D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it-IT" sz="2800" b="1" dirty="0" smtClean="0">
                <a:solidFill>
                  <a:schemeClr val="bg2">
                    <a:lumMod val="75000"/>
                  </a:schemeClr>
                </a:solidFill>
                <a:effectLst>
                  <a:glow rad="76200">
                    <a:srgbClr val="1A0D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</a:t>
            </a:r>
            <a:r>
              <a:rPr lang="it-IT" sz="2800" b="1" dirty="0" smtClean="0">
                <a:solidFill>
                  <a:schemeClr val="bg2">
                    <a:lumMod val="75000"/>
                  </a:schemeClr>
                </a:solidFill>
                <a:effectLst>
                  <a:glow rad="76200">
                    <a:srgbClr val="1A0D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destino incerto </a:t>
            </a:r>
            <a:r>
              <a:rPr lang="it-IT" sz="2800" b="1" dirty="0" smtClean="0">
                <a:solidFill>
                  <a:schemeClr val="bg2">
                    <a:lumMod val="25000"/>
                  </a:schemeClr>
                </a:solidFill>
                <a:effectLst>
                  <a:glow rad="76200">
                    <a:srgbClr val="1A0D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endParaRPr lang="it-IT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Rettangolo 13"/>
          <p:cNvSpPr/>
          <p:nvPr userDrawn="1"/>
        </p:nvSpPr>
        <p:spPr>
          <a:xfrm>
            <a:off x="7740352" y="6400755"/>
            <a:ext cx="1403648" cy="463186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/>
            <a:r>
              <a:rPr lang="it-IT" sz="1050" dirty="0" smtClean="0">
                <a:solidFill>
                  <a:schemeClr val="bg2">
                    <a:lumMod val="75000"/>
                  </a:schemeClr>
                </a:solidFill>
                <a:effectLst>
                  <a:glow rad="76200">
                    <a:srgbClr val="1A0D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Conferenza stampa</a:t>
            </a:r>
          </a:p>
          <a:p>
            <a:pPr algn="ctr"/>
            <a:r>
              <a:rPr lang="it-IT" sz="1050" dirty="0" smtClean="0">
                <a:solidFill>
                  <a:schemeClr val="bg2">
                    <a:lumMod val="75000"/>
                  </a:schemeClr>
                </a:solidFill>
                <a:effectLst>
                  <a:glow rad="76200">
                    <a:srgbClr val="1A0D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21.03.2016 </a:t>
            </a:r>
            <a:r>
              <a:rPr lang="it-IT" sz="1050" dirty="0" smtClean="0">
                <a:solidFill>
                  <a:schemeClr val="bg2">
                    <a:lumMod val="25000"/>
                  </a:schemeClr>
                </a:solidFill>
                <a:effectLst>
                  <a:glow rad="76200">
                    <a:srgbClr val="1A0D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it-IT" sz="1050" dirty="0" smtClean="0">
                <a:solidFill>
                  <a:schemeClr val="bg2">
                    <a:lumMod val="75000"/>
                  </a:schemeClr>
                </a:solidFill>
                <a:effectLst>
                  <a:glow rad="76200">
                    <a:srgbClr val="1A0D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Torino</a:t>
            </a:r>
            <a:endParaRPr lang="it-IT" sz="105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15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85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0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11040" r="13851"/>
          <a:stretch/>
        </p:blipFill>
        <p:spPr>
          <a:xfrm>
            <a:off x="2518" y="1"/>
            <a:ext cx="9144000" cy="642095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CasellaDiTesto 6"/>
          <p:cNvSpPr txBox="1"/>
          <p:nvPr/>
        </p:nvSpPr>
        <p:spPr>
          <a:xfrm>
            <a:off x="179513" y="4221088"/>
            <a:ext cx="8784976" cy="16561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75000"/>
              </a:lnSpc>
            </a:pPr>
            <a:r>
              <a:rPr lang="it-IT" sz="7200" b="1" dirty="0">
                <a:solidFill>
                  <a:schemeClr val="bg1"/>
                </a:solidFill>
                <a:effectLst>
                  <a:glow rad="76200">
                    <a:srgbClr val="1A0D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Torino - Lione :</a:t>
            </a:r>
            <a:endParaRPr lang="it-IT" sz="7200" b="1" dirty="0" smtClean="0">
              <a:solidFill>
                <a:schemeClr val="bg1"/>
              </a:solidFill>
              <a:effectLst>
                <a:glow rad="76200">
                  <a:srgbClr val="1A0D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75000"/>
              </a:lnSpc>
            </a:pPr>
            <a:r>
              <a:rPr lang="it-IT" sz="8800" b="1" dirty="0" smtClean="0">
                <a:solidFill>
                  <a:srgbClr val="FFFF00"/>
                </a:solidFill>
                <a:effectLst>
                  <a:glow rad="76200">
                    <a:srgbClr val="1A0D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destino incerto</a:t>
            </a:r>
            <a:endParaRPr lang="it-IT" sz="8800" b="1" dirty="0">
              <a:solidFill>
                <a:srgbClr val="FFFF00"/>
              </a:solidFill>
              <a:effectLst>
                <a:glow rad="76200">
                  <a:srgbClr val="1A0D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655" t="6762" r="50861"/>
          <a:stretch/>
        </p:blipFill>
        <p:spPr>
          <a:xfrm>
            <a:off x="975404" y="6430813"/>
            <a:ext cx="546426" cy="43200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3546" y="6430813"/>
            <a:ext cx="542190" cy="432000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A6C0E1"/>
              </a:clrFrom>
              <a:clrTo>
                <a:srgbClr val="A6C0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4813"/>
            <a:ext cx="837474" cy="46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221570" y="6394813"/>
            <a:ext cx="5158742" cy="463186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r"/>
            <a:r>
              <a:rPr lang="it-IT" sz="2400" b="1" dirty="0" smtClean="0">
                <a:solidFill>
                  <a:schemeClr val="bg2">
                    <a:lumMod val="75000"/>
                  </a:schemeClr>
                </a:solidFill>
                <a:effectLst>
                  <a:glow rad="76200">
                    <a:srgbClr val="1A0D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marzo 2016 </a:t>
            </a:r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effectLst>
                  <a:glow rad="76200">
                    <a:srgbClr val="1A0D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it-IT" sz="2400" b="1" dirty="0">
                <a:solidFill>
                  <a:schemeClr val="bg2">
                    <a:lumMod val="75000"/>
                  </a:schemeClr>
                </a:solidFill>
                <a:effectLst>
                  <a:glow rad="76200">
                    <a:srgbClr val="1A0D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Conferenza </a:t>
            </a:r>
            <a:r>
              <a:rPr lang="it-IT" sz="2400" b="1" dirty="0" smtClean="0">
                <a:solidFill>
                  <a:schemeClr val="bg2">
                    <a:lumMod val="75000"/>
                  </a:schemeClr>
                </a:solidFill>
                <a:effectLst>
                  <a:glow rad="76200">
                    <a:srgbClr val="1A0D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Stampa</a:t>
            </a:r>
            <a:r>
              <a:rPr lang="it-IT" sz="2400" b="1" dirty="0">
                <a:solidFill>
                  <a:schemeClr val="bg2">
                    <a:lumMod val="75000"/>
                  </a:schemeClr>
                </a:solidFill>
                <a:effectLst>
                  <a:glow rad="76200">
                    <a:srgbClr val="1A0D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76200">
                    <a:srgbClr val="1A0D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endParaRPr lang="it-IT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Fumetto 4 10"/>
          <p:cNvSpPr/>
          <p:nvPr/>
        </p:nvSpPr>
        <p:spPr>
          <a:xfrm>
            <a:off x="3491880" y="58317"/>
            <a:ext cx="3384376" cy="1368152"/>
          </a:xfrm>
          <a:prstGeom prst="cloudCallout">
            <a:avLst>
              <a:gd name="adj1" fmla="val 11937"/>
              <a:gd name="adj2" fmla="val 82253"/>
            </a:avLst>
          </a:prstGeom>
          <a:solidFill>
            <a:schemeClr val="bg1"/>
          </a:solidFill>
          <a:ln>
            <a:solidFill>
              <a:srgbClr val="1A0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umetto 4 5"/>
          <p:cNvSpPr/>
          <p:nvPr/>
        </p:nvSpPr>
        <p:spPr>
          <a:xfrm>
            <a:off x="3491880" y="58317"/>
            <a:ext cx="3384376" cy="1368152"/>
          </a:xfrm>
          <a:prstGeom prst="cloudCallout">
            <a:avLst>
              <a:gd name="adj1" fmla="val -47992"/>
              <a:gd name="adj2" fmla="val 58718"/>
            </a:avLst>
          </a:prstGeom>
          <a:solidFill>
            <a:schemeClr val="bg1"/>
          </a:solidFill>
          <a:ln>
            <a:solidFill>
              <a:srgbClr val="1A0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  <a:latin typeface="Segoe Script" panose="020B0504020000000003" pitchFamily="34" charset="0"/>
              </a:rPr>
              <a:t>…TANTO PAGA LUI …</a:t>
            </a:r>
            <a:endParaRPr lang="it-IT" sz="2400" b="1" dirty="0">
              <a:solidFill>
                <a:schemeClr val="tx1"/>
              </a:solidFill>
              <a:latin typeface="Segoe Script" panose="020B0504020000000003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7236296" y="6400755"/>
            <a:ext cx="1907704" cy="463186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/>
            <a:r>
              <a:rPr lang="it-IT" sz="1050" dirty="0" smtClean="0">
                <a:solidFill>
                  <a:schemeClr val="bg2">
                    <a:lumMod val="75000"/>
                  </a:schemeClr>
                </a:solidFill>
                <a:effectLst>
                  <a:glow rad="76200">
                    <a:srgbClr val="1A0D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Unione Culturale F. Antonicelli</a:t>
            </a:r>
          </a:p>
          <a:p>
            <a:pPr algn="ctr"/>
            <a:r>
              <a:rPr lang="it-IT" sz="1100" dirty="0">
                <a:solidFill>
                  <a:schemeClr val="bg2">
                    <a:lumMod val="75000"/>
                  </a:schemeClr>
                </a:solidFill>
                <a:effectLst>
                  <a:glow rad="76200">
                    <a:srgbClr val="1A0D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 </a:t>
            </a:r>
            <a:r>
              <a:rPr lang="it-IT" sz="1100" dirty="0" smtClean="0">
                <a:solidFill>
                  <a:schemeClr val="bg2">
                    <a:lumMod val="75000"/>
                  </a:schemeClr>
                </a:solidFill>
                <a:effectLst>
                  <a:glow rad="76200">
                    <a:srgbClr val="1A0D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Cesare Battisti </a:t>
            </a:r>
            <a:r>
              <a:rPr lang="it-IT" sz="1100" dirty="0">
                <a:solidFill>
                  <a:schemeClr val="bg2">
                    <a:lumMod val="75000"/>
                  </a:schemeClr>
                </a:solidFill>
                <a:effectLst>
                  <a:glow rad="76200">
                    <a:srgbClr val="1A0D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 </a:t>
            </a:r>
            <a:r>
              <a:rPr lang="it-IT" sz="1100" dirty="0" smtClean="0">
                <a:solidFill>
                  <a:schemeClr val="bg2">
                    <a:lumMod val="75000"/>
                  </a:schemeClr>
                </a:solidFill>
                <a:effectLst>
                  <a:glow rad="76200">
                    <a:srgbClr val="1A0D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Torino</a:t>
            </a:r>
            <a:endParaRPr lang="it-IT" sz="11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9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>
            <a:grpSpLocks noChangeAspect="1"/>
          </p:cNvGrpSpPr>
          <p:nvPr/>
        </p:nvGrpSpPr>
        <p:grpSpPr>
          <a:xfrm>
            <a:off x="2518" y="26"/>
            <a:ext cx="7308000" cy="5131724"/>
            <a:chOff x="2518" y="1"/>
            <a:chExt cx="9144000" cy="6420953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3"/>
            <a:srcRect l="11040" r="13851"/>
            <a:stretch/>
          </p:blipFill>
          <p:spPr>
            <a:xfrm>
              <a:off x="2518" y="1"/>
              <a:ext cx="9144000" cy="6420953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9" name="Fumetto 4 8"/>
            <p:cNvSpPr/>
            <p:nvPr/>
          </p:nvSpPr>
          <p:spPr>
            <a:xfrm>
              <a:off x="3491880" y="58317"/>
              <a:ext cx="3384376" cy="1368152"/>
            </a:xfrm>
            <a:prstGeom prst="cloudCallout">
              <a:avLst>
                <a:gd name="adj1" fmla="val 11937"/>
                <a:gd name="adj2" fmla="val 82253"/>
              </a:avLst>
            </a:prstGeom>
            <a:solidFill>
              <a:schemeClr val="bg1"/>
            </a:solidFill>
            <a:ln>
              <a:solidFill>
                <a:srgbClr val="1A0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Fumetto 4 9"/>
            <p:cNvSpPr/>
            <p:nvPr/>
          </p:nvSpPr>
          <p:spPr>
            <a:xfrm>
              <a:off x="3491880" y="58317"/>
              <a:ext cx="3384376" cy="1368152"/>
            </a:xfrm>
            <a:prstGeom prst="cloudCallout">
              <a:avLst>
                <a:gd name="adj1" fmla="val -47992"/>
                <a:gd name="adj2" fmla="val 58718"/>
              </a:avLst>
            </a:prstGeom>
            <a:solidFill>
              <a:schemeClr val="bg1"/>
            </a:solidFill>
            <a:ln>
              <a:solidFill>
                <a:srgbClr val="1A0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/>
              <a:r>
                <a:rPr lang="it-IT" b="1" dirty="0" smtClean="0">
                  <a:solidFill>
                    <a:schemeClr val="tx1"/>
                  </a:solidFill>
                  <a:latin typeface="Segoe Script" panose="020B0504020000000003" pitchFamily="34" charset="0"/>
                </a:rPr>
                <a:t>…TANTO PAGA LUI …</a:t>
              </a:r>
              <a:endParaRPr lang="it-IT" b="1" dirty="0">
                <a:solidFill>
                  <a:schemeClr val="tx1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3" name="Rettangolo 2"/>
          <p:cNvSpPr/>
          <p:nvPr/>
        </p:nvSpPr>
        <p:spPr>
          <a:xfrm>
            <a:off x="0" y="5131750"/>
            <a:ext cx="9144000" cy="125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ctr"/>
            <a:r>
              <a:rPr lang="it-IT" sz="6600" b="1" dirty="0">
                <a:solidFill>
                  <a:schemeClr val="bg1"/>
                </a:solidFill>
              </a:rPr>
              <a:t>http://</a:t>
            </a:r>
            <a:r>
              <a:rPr lang="it-IT" sz="6600" b="1" dirty="0" smtClean="0">
                <a:solidFill>
                  <a:srgbClr val="FFFF00"/>
                </a:solidFill>
              </a:rPr>
              <a:t>www.notav.info</a:t>
            </a:r>
            <a:endParaRPr lang="it-IT" sz="66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://www.greenunivers.com/wp-content/uploads/2012/09/DOSSIER-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905" y="-459432"/>
            <a:ext cx="2916000" cy="372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 rot="21254169">
            <a:off x="5503030" y="1052729"/>
            <a:ext cx="4271021" cy="130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lnSpc>
                <a:spcPts val="4600"/>
              </a:lnSpc>
              <a:defRPr sz="5400" b="1" spc="-15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rgbClr val="3A2C00">
                      <a:alpha val="87000"/>
                    </a:srgbClr>
                  </a:glow>
                </a:effectLst>
                <a:latin typeface="EraserDust" panose="020C0804040000000001" pitchFamily="34" charset="0"/>
              </a:defRPr>
            </a:lvl1pPr>
          </a:lstStyle>
          <a:p>
            <a:pPr algn="ctr">
              <a:lnSpc>
                <a:spcPts val="10500"/>
              </a:lnSpc>
            </a:pPr>
            <a:r>
              <a:rPr lang="it-IT" sz="6600" dirty="0" smtClean="0"/>
              <a:t>dossier</a:t>
            </a:r>
          </a:p>
        </p:txBody>
      </p:sp>
    </p:spTree>
    <p:extLst>
      <p:ext uri="{BB962C8B-B14F-4D97-AF65-F5344CB8AC3E}">
        <p14:creationId xmlns:p14="http://schemas.microsoft.com/office/powerpoint/2010/main" val="375167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9144000" cy="525065"/>
          </a:xfrm>
          <a:prstGeom prst="rect">
            <a:avLst/>
          </a:prstGeom>
          <a:solidFill>
            <a:srgbClr val="1A0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4" r="7476" b="22076"/>
          <a:stretch/>
        </p:blipFill>
        <p:spPr>
          <a:xfrm>
            <a:off x="0" y="425673"/>
            <a:ext cx="9144000" cy="199521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44624"/>
            <a:ext cx="1434857" cy="324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347864" y="2606"/>
            <a:ext cx="5796136" cy="402058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http://www.mobilicites.com/011-4798-Le-Lyon-Turin-avance-mais-la-SNCF-n-est-pas-fan.html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0" y="1628800"/>
            <a:ext cx="9144000" cy="792087"/>
          </a:xfrm>
          <a:prstGeom prst="rect">
            <a:avLst/>
          </a:prstGeom>
          <a:gradFill flip="none" rotWithShape="1">
            <a:gsLst>
              <a:gs pos="21000">
                <a:srgbClr val="F7F9FF">
                  <a:alpha val="75000"/>
                </a:srgbClr>
              </a:gs>
              <a:gs pos="40000">
                <a:srgbClr val="EFF3FF"/>
              </a:gs>
              <a:gs pos="0">
                <a:srgbClr val="EFF3FF">
                  <a:alpha val="0"/>
                </a:srgbClr>
              </a:gs>
              <a:gs pos="10000">
                <a:srgbClr val="EFF3FF">
                  <a:alpha val="5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" r="9551"/>
          <a:stretch/>
        </p:blipFill>
        <p:spPr>
          <a:xfrm>
            <a:off x="-1" y="3000560"/>
            <a:ext cx="4741305" cy="3436800"/>
          </a:xfrm>
          <a:prstGeom prst="rect">
            <a:avLst/>
          </a:prstGeom>
          <a:effectLst>
            <a:softEdge rad="0"/>
          </a:effectLst>
        </p:spPr>
      </p:pic>
      <p:sp>
        <p:nvSpPr>
          <p:cNvPr id="8" name="Rettangolo 7"/>
          <p:cNvSpPr/>
          <p:nvPr/>
        </p:nvSpPr>
        <p:spPr>
          <a:xfrm>
            <a:off x="5251872" y="4789601"/>
            <a:ext cx="3744416" cy="4395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it-IT" sz="2000" b="1" dirty="0" smtClean="0"/>
              <a:t>Guillaume </a:t>
            </a:r>
            <a:r>
              <a:rPr lang="it-IT" sz="2000" b="1" dirty="0" err="1" smtClean="0"/>
              <a:t>Pepy</a:t>
            </a:r>
            <a:r>
              <a:rPr lang="it-IT" sz="2000" dirty="0" smtClean="0"/>
              <a:t>, </a:t>
            </a:r>
            <a:r>
              <a:rPr lang="it-IT" sz="2000" dirty="0"/>
              <a:t>presidente </a:t>
            </a:r>
            <a:r>
              <a:rPr lang="it-IT" sz="2000" dirty="0" smtClean="0"/>
              <a:t>SNCF</a:t>
            </a:r>
            <a:endParaRPr lang="it-IT" sz="2000" dirty="0"/>
          </a:p>
        </p:txBody>
      </p:sp>
      <p:sp>
        <p:nvSpPr>
          <p:cNvPr id="17" name="Rettangolo 16"/>
          <p:cNvSpPr/>
          <p:nvPr/>
        </p:nvSpPr>
        <p:spPr>
          <a:xfrm>
            <a:off x="1115617" y="2081559"/>
            <a:ext cx="7848872" cy="26435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/>
            <a:r>
              <a:rPr lang="it-IT" sz="4000" dirty="0" smtClean="0"/>
              <a:t>"</a:t>
            </a:r>
            <a:r>
              <a:rPr lang="it-IT" sz="4000" dirty="0"/>
              <a:t>Rappresenterà </a:t>
            </a:r>
            <a:r>
              <a:rPr lang="it-IT" sz="4000" dirty="0" smtClean="0"/>
              <a:t>una somma di</a:t>
            </a:r>
          </a:p>
          <a:p>
            <a:pPr algn="r"/>
            <a:r>
              <a:rPr lang="it-IT" sz="4000" dirty="0"/>
              <a:t>	</a:t>
            </a:r>
            <a:r>
              <a:rPr lang="it-IT" sz="4000" dirty="0" smtClean="0"/>
              <a:t> </a:t>
            </a:r>
            <a:r>
              <a:rPr lang="it-IT" sz="4000" b="1" dirty="0"/>
              <a:t>denaro in meno </a:t>
            </a:r>
            <a:r>
              <a:rPr lang="it-IT" sz="4000" dirty="0" smtClean="0"/>
              <a:t>per</a:t>
            </a:r>
          </a:p>
          <a:p>
            <a:pPr algn="r"/>
            <a:r>
              <a:rPr lang="it-IT" sz="4000" dirty="0"/>
              <a:t>	</a:t>
            </a:r>
            <a:r>
              <a:rPr lang="it-IT" sz="4000" dirty="0" smtClean="0"/>
              <a:t>	 </a:t>
            </a:r>
            <a:r>
              <a:rPr lang="it-IT" sz="4000" dirty="0"/>
              <a:t>modernizzare la </a:t>
            </a:r>
            <a:r>
              <a:rPr lang="it-IT" sz="4000" b="1" dirty="0"/>
              <a:t>rete ferroviaria esistente</a:t>
            </a:r>
            <a:r>
              <a:rPr lang="it-IT" sz="4000" dirty="0" smtClean="0"/>
              <a:t>"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140127" y="5445125"/>
            <a:ext cx="4804973" cy="88180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« En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privé, le </a:t>
            </a:r>
            <a:r>
              <a:rPr lang="fr-FR" sz="1200" b="1" dirty="0">
                <a:solidFill>
                  <a:schemeClr val="bg1">
                    <a:lumMod val="50000"/>
                  </a:schemeClr>
                </a:solidFill>
              </a:rPr>
              <a:t>président de la SNCF Guillaume </a:t>
            </a:r>
            <a:r>
              <a:rPr lang="fr-FR" sz="1200" b="1" dirty="0" err="1">
                <a:solidFill>
                  <a:schemeClr val="bg1">
                    <a:lumMod val="50000"/>
                  </a:schemeClr>
                </a:solidFill>
              </a:rPr>
              <a:t>Pepy</a:t>
            </a:r>
            <a:r>
              <a:rPr lang="fr-FR" sz="1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s’inquiète de l'argent que la France va devoir consacrer au projet, probablement pris sur les budgets de l'AFITF, durant une quinzaine d'années. "</a:t>
            </a:r>
            <a:r>
              <a:rPr lang="fr-FR" sz="1200" b="1" dirty="0">
                <a:solidFill>
                  <a:schemeClr val="bg1">
                    <a:lumMod val="50000"/>
                  </a:schemeClr>
                </a:solidFill>
              </a:rPr>
              <a:t>Ce sera autant d'argent en moins pour moderniser le réseau ferroviaire existant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", pointe-t-il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. »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1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9144000" cy="525065"/>
          </a:xfrm>
          <a:prstGeom prst="rect">
            <a:avLst/>
          </a:prstGeom>
          <a:solidFill>
            <a:srgbClr val="1A0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4" r="7476" b="22076"/>
          <a:stretch/>
        </p:blipFill>
        <p:spPr>
          <a:xfrm>
            <a:off x="0" y="425673"/>
            <a:ext cx="9144000" cy="199521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44624"/>
            <a:ext cx="1434857" cy="324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347864" y="2606"/>
            <a:ext cx="5796136" cy="402058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http://www.mobilicites.com/011-4798-Le-Lyon-Turin-avance-mais-la-SNCF-n-est-pas-fan.html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0" y="1628800"/>
            <a:ext cx="9144000" cy="792087"/>
          </a:xfrm>
          <a:prstGeom prst="rect">
            <a:avLst/>
          </a:prstGeom>
          <a:gradFill flip="none" rotWithShape="1">
            <a:gsLst>
              <a:gs pos="21000">
                <a:srgbClr val="2A3549">
                  <a:alpha val="75000"/>
                </a:srgbClr>
              </a:gs>
              <a:gs pos="40000">
                <a:srgbClr val="2A3549"/>
              </a:gs>
              <a:gs pos="0">
                <a:srgbClr val="2A3549">
                  <a:alpha val="0"/>
                </a:srgbClr>
              </a:gs>
              <a:gs pos="10000">
                <a:srgbClr val="2A3549">
                  <a:alpha val="5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4232780" y="4501569"/>
            <a:ext cx="4712320" cy="4395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/>
            <a:r>
              <a:rPr lang="it-IT" sz="2000" dirty="0" smtClean="0">
                <a:solidFill>
                  <a:schemeClr val="bg1"/>
                </a:solidFill>
              </a:rPr>
              <a:t>25 gennaio 2016, </a:t>
            </a:r>
            <a:r>
              <a:rPr lang="it-IT" sz="2000" b="1" dirty="0" smtClean="0">
                <a:solidFill>
                  <a:schemeClr val="bg1"/>
                </a:solidFill>
              </a:rPr>
              <a:t>Alain </a:t>
            </a:r>
            <a:r>
              <a:rPr lang="it-IT" sz="2000" b="1" dirty="0" err="1" smtClean="0">
                <a:solidFill>
                  <a:schemeClr val="bg1"/>
                </a:solidFill>
              </a:rPr>
              <a:t>Vidalies</a:t>
            </a:r>
            <a:endParaRPr lang="it-IT" sz="2000" b="1" dirty="0" smtClean="0">
              <a:solidFill>
                <a:schemeClr val="bg1"/>
              </a:solidFill>
            </a:endParaRPr>
          </a:p>
          <a:p>
            <a:pPr algn="r"/>
            <a:r>
              <a:rPr lang="it-IT" sz="2000" dirty="0" smtClean="0">
                <a:solidFill>
                  <a:schemeClr val="bg1"/>
                </a:solidFill>
              </a:rPr>
              <a:t>segretario </a:t>
            </a:r>
            <a:r>
              <a:rPr lang="it-IT" sz="2000" dirty="0">
                <a:solidFill>
                  <a:schemeClr val="bg1"/>
                </a:solidFill>
              </a:rPr>
              <a:t>di Stato </a:t>
            </a:r>
            <a:r>
              <a:rPr lang="it-IT" sz="2000" dirty="0" smtClean="0">
                <a:solidFill>
                  <a:schemeClr val="bg1"/>
                </a:solidFill>
              </a:rPr>
              <a:t>francese per </a:t>
            </a:r>
            <a:r>
              <a:rPr lang="it-IT" sz="2000" dirty="0">
                <a:solidFill>
                  <a:schemeClr val="bg1"/>
                </a:solidFill>
              </a:rPr>
              <a:t>i Trasporti</a:t>
            </a:r>
          </a:p>
        </p:txBody>
      </p:sp>
      <p:sp>
        <p:nvSpPr>
          <p:cNvPr id="7" name="Rettangolo 6"/>
          <p:cNvSpPr/>
          <p:nvPr/>
        </p:nvSpPr>
        <p:spPr>
          <a:xfrm>
            <a:off x="4716016" y="5229199"/>
            <a:ext cx="4229084" cy="109773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«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 Seule certitude, cette étude de certification sur laquelle TELT a communiqué l'an passé, reste toujours confidentielle en dépit des assurances données par le secrétaire d'État aux Transports. “</a:t>
            </a:r>
            <a:r>
              <a:rPr lang="fr-FR" sz="1200" b="1" dirty="0">
                <a:solidFill>
                  <a:schemeClr val="bg1">
                    <a:lumMod val="50000"/>
                  </a:schemeClr>
                </a:solidFill>
              </a:rPr>
              <a:t>L'étude va être rendue publique assez rapidement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”, avait en effet indiqué </a:t>
            </a:r>
            <a:r>
              <a:rPr lang="fr-FR" sz="1200" b="1" dirty="0">
                <a:solidFill>
                  <a:schemeClr val="bg1">
                    <a:lumMod val="50000"/>
                  </a:schemeClr>
                </a:solidFill>
              </a:rPr>
              <a:t>Alain </a:t>
            </a:r>
            <a:r>
              <a:rPr lang="fr-FR" sz="1200" b="1" dirty="0" err="1">
                <a:solidFill>
                  <a:schemeClr val="bg1">
                    <a:lumMod val="50000"/>
                  </a:schemeClr>
                </a:solidFill>
              </a:rPr>
              <a:t>Vidalies</a:t>
            </a:r>
            <a:r>
              <a:rPr lang="fr-FR" sz="1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le 25 janvier 2016, lors de ses vœux à la presse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.»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r="12201"/>
          <a:stretch/>
        </p:blipFill>
        <p:spPr>
          <a:xfrm flipH="1">
            <a:off x="-1984" y="2832891"/>
            <a:ext cx="4344652" cy="36000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376264" y="2217058"/>
            <a:ext cx="6588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dirty="0" smtClean="0">
                <a:solidFill>
                  <a:schemeClr val="bg1"/>
                </a:solidFill>
              </a:rPr>
              <a:t>«L'unica </a:t>
            </a:r>
            <a:r>
              <a:rPr lang="it-IT" sz="2000" dirty="0">
                <a:solidFill>
                  <a:schemeClr val="bg1"/>
                </a:solidFill>
              </a:rPr>
              <a:t>certezza è che lo studio di </a:t>
            </a:r>
            <a:r>
              <a:rPr lang="it-IT" sz="2000" b="1" dirty="0">
                <a:solidFill>
                  <a:schemeClr val="bg1"/>
                </a:solidFill>
              </a:rPr>
              <a:t>certificazione</a:t>
            </a:r>
            <a:r>
              <a:rPr lang="it-IT" sz="2000" dirty="0">
                <a:solidFill>
                  <a:schemeClr val="bg1"/>
                </a:solidFill>
              </a:rPr>
              <a:t>, del quale TELT ha parlato lo scorso anno, rimane </a:t>
            </a:r>
            <a:r>
              <a:rPr lang="it-IT" sz="2000" dirty="0" smtClean="0">
                <a:solidFill>
                  <a:schemeClr val="bg1"/>
                </a:solidFill>
              </a:rPr>
              <a:t>riservato»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1115617" y="3068960"/>
            <a:ext cx="7848872" cy="153578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/>
            <a:r>
              <a:rPr lang="it-IT" sz="4000" dirty="0" smtClean="0">
                <a:solidFill>
                  <a:schemeClr val="bg1"/>
                </a:solidFill>
              </a:rPr>
              <a:t>"</a:t>
            </a:r>
            <a:r>
              <a:rPr lang="it-IT" sz="4000" dirty="0">
                <a:solidFill>
                  <a:schemeClr val="bg1"/>
                </a:solidFill>
              </a:rPr>
              <a:t>Lo studio sarà </a:t>
            </a:r>
            <a:r>
              <a:rPr lang="it-IT" sz="4000" dirty="0" smtClean="0">
                <a:solidFill>
                  <a:schemeClr val="bg1"/>
                </a:solidFill>
              </a:rPr>
              <a:t>reso</a:t>
            </a:r>
          </a:p>
          <a:p>
            <a:pPr algn="r"/>
            <a:r>
              <a:rPr lang="it-IT" sz="4000" b="1" dirty="0" smtClean="0">
                <a:solidFill>
                  <a:schemeClr val="bg1"/>
                </a:solidFill>
              </a:rPr>
              <a:t>pubblico prossimamente</a:t>
            </a:r>
            <a:r>
              <a:rPr lang="it-IT" sz="4000" dirty="0" smtClean="0">
                <a:solidFill>
                  <a:schemeClr val="bg1"/>
                </a:solidFill>
              </a:rPr>
              <a:t>"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8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4"/>
          <a:stretch/>
        </p:blipFill>
        <p:spPr>
          <a:xfrm>
            <a:off x="-298601" y="1052736"/>
            <a:ext cx="9119073" cy="5184576"/>
          </a:xfrm>
          <a:prstGeom prst="rect">
            <a:avLst/>
          </a:prstGeom>
          <a:gradFill flip="none" rotWithShape="1">
            <a:gsLst>
              <a:gs pos="91000">
                <a:srgbClr val="FFFFCC"/>
              </a:gs>
              <a:gs pos="71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scene3d>
            <a:camera prst="perspectiveLeft">
              <a:rot lat="0" lon="600000" rev="0"/>
            </a:camera>
            <a:lightRig rig="threePt" dir="t"/>
          </a:scene3d>
          <a:sp3d>
            <a:bevelT w="165100" prst="coolSlant"/>
          </a:sp3d>
        </p:spPr>
      </p:pic>
      <p:pic>
        <p:nvPicPr>
          <p:cNvPr id="12" name="Picture 2" descr="http://www.mammaliandaily.com/wp-content/uploads/2013/05/Top-Secre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5472">
            <a:off x="5368548" y="3710626"/>
            <a:ext cx="2752127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igura a mano libera 9"/>
          <p:cNvSpPr/>
          <p:nvPr/>
        </p:nvSpPr>
        <p:spPr>
          <a:xfrm rot="319333" flipV="1">
            <a:off x="878380" y="4994074"/>
            <a:ext cx="812300" cy="486533"/>
          </a:xfrm>
          <a:custGeom>
            <a:avLst/>
            <a:gdLst>
              <a:gd name="connsiteX0" fmla="*/ 907350 w 1102084"/>
              <a:gd name="connsiteY0" fmla="*/ 418874 h 850674"/>
              <a:gd name="connsiteX1" fmla="*/ 898884 w 1102084"/>
              <a:gd name="connsiteY1" fmla="*/ 376541 h 850674"/>
              <a:gd name="connsiteX2" fmla="*/ 881950 w 1102084"/>
              <a:gd name="connsiteY2" fmla="*/ 317274 h 850674"/>
              <a:gd name="connsiteX3" fmla="*/ 856550 w 1102084"/>
              <a:gd name="connsiteY3" fmla="*/ 207208 h 850674"/>
              <a:gd name="connsiteX4" fmla="*/ 831150 w 1102084"/>
              <a:gd name="connsiteY4" fmla="*/ 190274 h 850674"/>
              <a:gd name="connsiteX5" fmla="*/ 814217 w 1102084"/>
              <a:gd name="connsiteY5" fmla="*/ 156408 h 850674"/>
              <a:gd name="connsiteX6" fmla="*/ 805750 w 1102084"/>
              <a:gd name="connsiteY6" fmla="*/ 131008 h 850674"/>
              <a:gd name="connsiteX7" fmla="*/ 754950 w 1102084"/>
              <a:gd name="connsiteY7" fmla="*/ 97141 h 850674"/>
              <a:gd name="connsiteX8" fmla="*/ 653350 w 1102084"/>
              <a:gd name="connsiteY8" fmla="*/ 54808 h 850674"/>
              <a:gd name="connsiteX9" fmla="*/ 619484 w 1102084"/>
              <a:gd name="connsiteY9" fmla="*/ 37874 h 850674"/>
              <a:gd name="connsiteX10" fmla="*/ 475550 w 1102084"/>
              <a:gd name="connsiteY10" fmla="*/ 20941 h 850674"/>
              <a:gd name="connsiteX11" fmla="*/ 255417 w 1102084"/>
              <a:gd name="connsiteY11" fmla="*/ 12474 h 850674"/>
              <a:gd name="connsiteX12" fmla="*/ 221550 w 1102084"/>
              <a:gd name="connsiteY12" fmla="*/ 20941 h 850674"/>
              <a:gd name="connsiteX13" fmla="*/ 170750 w 1102084"/>
              <a:gd name="connsiteY13" fmla="*/ 37874 h 850674"/>
              <a:gd name="connsiteX14" fmla="*/ 153817 w 1102084"/>
              <a:gd name="connsiteY14" fmla="*/ 54808 h 850674"/>
              <a:gd name="connsiteX15" fmla="*/ 136884 w 1102084"/>
              <a:gd name="connsiteY15" fmla="*/ 80208 h 850674"/>
              <a:gd name="connsiteX16" fmla="*/ 69150 w 1102084"/>
              <a:gd name="connsiteY16" fmla="*/ 114074 h 850674"/>
              <a:gd name="connsiteX17" fmla="*/ 43750 w 1102084"/>
              <a:gd name="connsiteY17" fmla="*/ 156408 h 850674"/>
              <a:gd name="connsiteX18" fmla="*/ 35284 w 1102084"/>
              <a:gd name="connsiteY18" fmla="*/ 181808 h 850674"/>
              <a:gd name="connsiteX19" fmla="*/ 18350 w 1102084"/>
              <a:gd name="connsiteY19" fmla="*/ 207208 h 850674"/>
              <a:gd name="connsiteX20" fmla="*/ 9884 w 1102084"/>
              <a:gd name="connsiteY20" fmla="*/ 232608 h 850674"/>
              <a:gd name="connsiteX21" fmla="*/ 9884 w 1102084"/>
              <a:gd name="connsiteY21" fmla="*/ 469674 h 850674"/>
              <a:gd name="connsiteX22" fmla="*/ 26817 w 1102084"/>
              <a:gd name="connsiteY22" fmla="*/ 486608 h 850674"/>
              <a:gd name="connsiteX23" fmla="*/ 43750 w 1102084"/>
              <a:gd name="connsiteY23" fmla="*/ 512008 h 850674"/>
              <a:gd name="connsiteX24" fmla="*/ 69150 w 1102084"/>
              <a:gd name="connsiteY24" fmla="*/ 537408 h 850674"/>
              <a:gd name="connsiteX25" fmla="*/ 145350 w 1102084"/>
              <a:gd name="connsiteY25" fmla="*/ 622074 h 850674"/>
              <a:gd name="connsiteX26" fmla="*/ 170750 w 1102084"/>
              <a:gd name="connsiteY26" fmla="*/ 630541 h 850674"/>
              <a:gd name="connsiteX27" fmla="*/ 255417 w 1102084"/>
              <a:gd name="connsiteY27" fmla="*/ 698274 h 850674"/>
              <a:gd name="connsiteX28" fmla="*/ 289284 w 1102084"/>
              <a:gd name="connsiteY28" fmla="*/ 706741 h 850674"/>
              <a:gd name="connsiteX29" fmla="*/ 348550 w 1102084"/>
              <a:gd name="connsiteY29" fmla="*/ 740608 h 850674"/>
              <a:gd name="connsiteX30" fmla="*/ 357017 w 1102084"/>
              <a:gd name="connsiteY30" fmla="*/ 766008 h 850674"/>
              <a:gd name="connsiteX31" fmla="*/ 450150 w 1102084"/>
              <a:gd name="connsiteY31" fmla="*/ 791408 h 850674"/>
              <a:gd name="connsiteX32" fmla="*/ 475550 w 1102084"/>
              <a:gd name="connsiteY32" fmla="*/ 808341 h 850674"/>
              <a:gd name="connsiteX33" fmla="*/ 526350 w 1102084"/>
              <a:gd name="connsiteY33" fmla="*/ 816808 h 850674"/>
              <a:gd name="connsiteX34" fmla="*/ 568684 w 1102084"/>
              <a:gd name="connsiteY34" fmla="*/ 825274 h 850674"/>
              <a:gd name="connsiteX35" fmla="*/ 594084 w 1102084"/>
              <a:gd name="connsiteY35" fmla="*/ 833741 h 850674"/>
              <a:gd name="connsiteX36" fmla="*/ 687217 w 1102084"/>
              <a:gd name="connsiteY36" fmla="*/ 842208 h 850674"/>
              <a:gd name="connsiteX37" fmla="*/ 763417 w 1102084"/>
              <a:gd name="connsiteY37" fmla="*/ 850674 h 850674"/>
              <a:gd name="connsiteX38" fmla="*/ 1008950 w 1102084"/>
              <a:gd name="connsiteY38" fmla="*/ 842208 h 850674"/>
              <a:gd name="connsiteX39" fmla="*/ 1059750 w 1102084"/>
              <a:gd name="connsiteY39" fmla="*/ 825274 h 850674"/>
              <a:gd name="connsiteX40" fmla="*/ 1076684 w 1102084"/>
              <a:gd name="connsiteY40" fmla="*/ 808341 h 850674"/>
              <a:gd name="connsiteX41" fmla="*/ 1102084 w 1102084"/>
              <a:gd name="connsiteY41" fmla="*/ 740608 h 850674"/>
              <a:gd name="connsiteX42" fmla="*/ 1068217 w 1102084"/>
              <a:gd name="connsiteY42" fmla="*/ 588208 h 850674"/>
              <a:gd name="connsiteX43" fmla="*/ 1059750 w 1102084"/>
              <a:gd name="connsiteY43" fmla="*/ 579741 h 85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02084" h="850674">
                <a:moveTo>
                  <a:pt x="907350" y="418874"/>
                </a:moveTo>
                <a:cubicBezTo>
                  <a:pt x="904528" y="404763"/>
                  <a:pt x="902374" y="390502"/>
                  <a:pt x="898884" y="376541"/>
                </a:cubicBezTo>
                <a:cubicBezTo>
                  <a:pt x="893901" y="356608"/>
                  <a:pt x="886255" y="337364"/>
                  <a:pt x="881950" y="317274"/>
                </a:cubicBezTo>
                <a:cubicBezTo>
                  <a:pt x="879707" y="306804"/>
                  <a:pt x="871971" y="217489"/>
                  <a:pt x="856550" y="207208"/>
                </a:cubicBezTo>
                <a:lnTo>
                  <a:pt x="831150" y="190274"/>
                </a:lnTo>
                <a:cubicBezTo>
                  <a:pt x="825506" y="178985"/>
                  <a:pt x="819189" y="168009"/>
                  <a:pt x="814217" y="156408"/>
                </a:cubicBezTo>
                <a:cubicBezTo>
                  <a:pt x="810701" y="148205"/>
                  <a:pt x="812061" y="137319"/>
                  <a:pt x="805750" y="131008"/>
                </a:cubicBezTo>
                <a:cubicBezTo>
                  <a:pt x="791359" y="116617"/>
                  <a:pt x="773153" y="106243"/>
                  <a:pt x="754950" y="97141"/>
                </a:cubicBezTo>
                <a:cubicBezTo>
                  <a:pt x="676809" y="58070"/>
                  <a:pt x="711706" y="69396"/>
                  <a:pt x="653350" y="54808"/>
                </a:cubicBezTo>
                <a:cubicBezTo>
                  <a:pt x="642061" y="49163"/>
                  <a:pt x="631458" y="41865"/>
                  <a:pt x="619484" y="37874"/>
                </a:cubicBezTo>
                <a:cubicBezTo>
                  <a:pt x="584183" y="26107"/>
                  <a:pt x="496186" y="22661"/>
                  <a:pt x="475550" y="20941"/>
                </a:cubicBezTo>
                <a:cubicBezTo>
                  <a:pt x="371135" y="-13863"/>
                  <a:pt x="442577" y="3117"/>
                  <a:pt x="255417" y="12474"/>
                </a:cubicBezTo>
                <a:cubicBezTo>
                  <a:pt x="244128" y="15296"/>
                  <a:pt x="232696" y="17597"/>
                  <a:pt x="221550" y="20941"/>
                </a:cubicBezTo>
                <a:cubicBezTo>
                  <a:pt x="204453" y="26070"/>
                  <a:pt x="170750" y="37874"/>
                  <a:pt x="170750" y="37874"/>
                </a:cubicBezTo>
                <a:cubicBezTo>
                  <a:pt x="165106" y="43519"/>
                  <a:pt x="158804" y="48575"/>
                  <a:pt x="153817" y="54808"/>
                </a:cubicBezTo>
                <a:cubicBezTo>
                  <a:pt x="147460" y="62754"/>
                  <a:pt x="145220" y="74373"/>
                  <a:pt x="136884" y="80208"/>
                </a:cubicBezTo>
                <a:cubicBezTo>
                  <a:pt x="116204" y="94684"/>
                  <a:pt x="69150" y="114074"/>
                  <a:pt x="69150" y="114074"/>
                </a:cubicBezTo>
                <a:cubicBezTo>
                  <a:pt x="45168" y="186026"/>
                  <a:pt x="78616" y="98298"/>
                  <a:pt x="43750" y="156408"/>
                </a:cubicBezTo>
                <a:cubicBezTo>
                  <a:pt x="39158" y="164061"/>
                  <a:pt x="39275" y="173826"/>
                  <a:pt x="35284" y="181808"/>
                </a:cubicBezTo>
                <a:cubicBezTo>
                  <a:pt x="30733" y="190910"/>
                  <a:pt x="23995" y="198741"/>
                  <a:pt x="18350" y="207208"/>
                </a:cubicBezTo>
                <a:cubicBezTo>
                  <a:pt x="15528" y="215675"/>
                  <a:pt x="11480" y="223827"/>
                  <a:pt x="9884" y="232608"/>
                </a:cubicBezTo>
                <a:cubicBezTo>
                  <a:pt x="-4792" y="313326"/>
                  <a:pt x="-1710" y="384652"/>
                  <a:pt x="9884" y="469674"/>
                </a:cubicBezTo>
                <a:cubicBezTo>
                  <a:pt x="10963" y="477583"/>
                  <a:pt x="21830" y="480375"/>
                  <a:pt x="26817" y="486608"/>
                </a:cubicBezTo>
                <a:cubicBezTo>
                  <a:pt x="33174" y="494554"/>
                  <a:pt x="37236" y="504191"/>
                  <a:pt x="43750" y="512008"/>
                </a:cubicBezTo>
                <a:cubicBezTo>
                  <a:pt x="51415" y="521206"/>
                  <a:pt x="61485" y="528210"/>
                  <a:pt x="69150" y="537408"/>
                </a:cubicBezTo>
                <a:cubicBezTo>
                  <a:pt x="94186" y="567451"/>
                  <a:pt x="99194" y="606688"/>
                  <a:pt x="145350" y="622074"/>
                </a:cubicBezTo>
                <a:lnTo>
                  <a:pt x="170750" y="630541"/>
                </a:lnTo>
                <a:cubicBezTo>
                  <a:pt x="191080" y="650871"/>
                  <a:pt x="226934" y="691153"/>
                  <a:pt x="255417" y="698274"/>
                </a:cubicBezTo>
                <a:lnTo>
                  <a:pt x="289284" y="706741"/>
                </a:lnTo>
                <a:cubicBezTo>
                  <a:pt x="334913" y="775185"/>
                  <a:pt x="266946" y="686205"/>
                  <a:pt x="348550" y="740608"/>
                </a:cubicBezTo>
                <a:cubicBezTo>
                  <a:pt x="355976" y="745559"/>
                  <a:pt x="349755" y="760821"/>
                  <a:pt x="357017" y="766008"/>
                </a:cubicBezTo>
                <a:cubicBezTo>
                  <a:pt x="373725" y="777942"/>
                  <a:pt x="428806" y="787139"/>
                  <a:pt x="450150" y="791408"/>
                </a:cubicBezTo>
                <a:cubicBezTo>
                  <a:pt x="458617" y="797052"/>
                  <a:pt x="465897" y="805123"/>
                  <a:pt x="475550" y="808341"/>
                </a:cubicBezTo>
                <a:cubicBezTo>
                  <a:pt x="491836" y="813770"/>
                  <a:pt x="509460" y="813737"/>
                  <a:pt x="526350" y="816808"/>
                </a:cubicBezTo>
                <a:cubicBezTo>
                  <a:pt x="540509" y="819382"/>
                  <a:pt x="554723" y="821784"/>
                  <a:pt x="568684" y="825274"/>
                </a:cubicBezTo>
                <a:cubicBezTo>
                  <a:pt x="577342" y="827438"/>
                  <a:pt x="585249" y="832479"/>
                  <a:pt x="594084" y="833741"/>
                </a:cubicBezTo>
                <a:cubicBezTo>
                  <a:pt x="624943" y="838150"/>
                  <a:pt x="656199" y="839106"/>
                  <a:pt x="687217" y="842208"/>
                </a:cubicBezTo>
                <a:cubicBezTo>
                  <a:pt x="712646" y="844751"/>
                  <a:pt x="738017" y="847852"/>
                  <a:pt x="763417" y="850674"/>
                </a:cubicBezTo>
                <a:cubicBezTo>
                  <a:pt x="845261" y="847852"/>
                  <a:pt x="927356" y="849202"/>
                  <a:pt x="1008950" y="842208"/>
                </a:cubicBezTo>
                <a:cubicBezTo>
                  <a:pt x="1026734" y="840684"/>
                  <a:pt x="1059750" y="825274"/>
                  <a:pt x="1059750" y="825274"/>
                </a:cubicBezTo>
                <a:cubicBezTo>
                  <a:pt x="1065395" y="819630"/>
                  <a:pt x="1072723" y="815272"/>
                  <a:pt x="1076684" y="808341"/>
                </a:cubicBezTo>
                <a:cubicBezTo>
                  <a:pt x="1084781" y="794171"/>
                  <a:pt x="1095946" y="759022"/>
                  <a:pt x="1102084" y="740608"/>
                </a:cubicBezTo>
                <a:cubicBezTo>
                  <a:pt x="1093514" y="620628"/>
                  <a:pt x="1117063" y="649265"/>
                  <a:pt x="1068217" y="588208"/>
                </a:cubicBezTo>
                <a:cubicBezTo>
                  <a:pt x="1065724" y="585091"/>
                  <a:pt x="1062572" y="582563"/>
                  <a:pt x="1059750" y="579741"/>
                </a:cubicBezTo>
              </a:path>
            </a:pathLst>
          </a:custGeom>
          <a:noFill/>
          <a:ln w="38100">
            <a:solidFill>
              <a:srgbClr val="FF0000"/>
            </a:solidFill>
          </a:ln>
          <a:effectLst>
            <a:glow rad="101600">
              <a:srgbClr val="FFFFC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35496" y="4509120"/>
            <a:ext cx="2829107" cy="4395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</a:rPr>
              <a:t>9 ottobre 2015</a:t>
            </a:r>
            <a:endParaRPr lang="it-IT" sz="2800" dirty="0">
              <a:solidFill>
                <a:srgbClr val="FF0000"/>
              </a:solidFill>
              <a:effectLst>
                <a:glow rad="101600">
                  <a:srgbClr val="FFFFCC">
                    <a:alpha val="60000"/>
                  </a:srgbClr>
                </a:glow>
              </a:effectLst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Quale certificazione dei costi ?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33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>
            <a:grpSpLocks noChangeAspect="1"/>
          </p:cNvGrpSpPr>
          <p:nvPr/>
        </p:nvGrpSpPr>
        <p:grpSpPr>
          <a:xfrm>
            <a:off x="-468560" y="116632"/>
            <a:ext cx="4933268" cy="6192000"/>
            <a:chOff x="-468560" y="764704"/>
            <a:chExt cx="4302264" cy="5400000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00"/>
            <a:stretch/>
          </p:blipFill>
          <p:spPr>
            <a:xfrm>
              <a:off x="-468560" y="764704"/>
              <a:ext cx="4302264" cy="5400000"/>
            </a:xfrm>
            <a:prstGeom prst="rect">
              <a:avLst/>
            </a:prstGeom>
            <a:gradFill flip="none" rotWithShape="1">
              <a:gsLst>
                <a:gs pos="91000">
                  <a:srgbClr val="FFFFCC"/>
                </a:gs>
                <a:gs pos="71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  <a:scene3d>
              <a:camera prst="perspectiveLeft">
                <a:rot lat="0" lon="600000" rev="0"/>
              </a:camera>
              <a:lightRig rig="threePt" dir="t"/>
            </a:scene3d>
            <a:sp3d>
              <a:bevelT w="165100" prst="coolSlant"/>
            </a:sp3d>
          </p:spPr>
        </p:pic>
        <p:cxnSp>
          <p:nvCxnSpPr>
            <p:cNvPr id="4" name="Connettore 1 3"/>
            <p:cNvCxnSpPr/>
            <p:nvPr/>
          </p:nvCxnSpPr>
          <p:spPr>
            <a:xfrm>
              <a:off x="3394472" y="3297725"/>
              <a:ext cx="0" cy="504000"/>
            </a:xfrm>
            <a:prstGeom prst="line">
              <a:avLst/>
            </a:prstGeom>
            <a:ln w="47625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>
              <a:off x="251520" y="3321040"/>
              <a:ext cx="0" cy="432000"/>
            </a:xfrm>
            <a:prstGeom prst="line">
              <a:avLst/>
            </a:prstGeom>
            <a:ln w="47625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Connettore 1 9"/>
          <p:cNvCxnSpPr/>
          <p:nvPr/>
        </p:nvCxnSpPr>
        <p:spPr>
          <a:xfrm>
            <a:off x="971600" y="3599083"/>
            <a:ext cx="1008112" cy="7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entagono 18"/>
          <p:cNvSpPr/>
          <p:nvPr/>
        </p:nvSpPr>
        <p:spPr>
          <a:xfrm flipH="1">
            <a:off x="4068481" y="4509120"/>
            <a:ext cx="5184038" cy="719392"/>
          </a:xfrm>
          <a:prstGeom prst="homePlate">
            <a:avLst>
              <a:gd name="adj" fmla="val 15585"/>
            </a:avLst>
          </a:prstGeom>
          <a:solidFill>
            <a:srgbClr val="FF0000"/>
          </a:solidFill>
          <a:ln w="38100">
            <a:solidFill>
              <a:schemeClr val="bg1"/>
            </a:solidFill>
          </a:ln>
        </p:spPr>
        <p:txBody>
          <a:bodyPr wrap="square" lIns="144000" tIns="72000" rIns="720000" bIns="72000" anchor="ctr" anchorCtr="0">
            <a:noAutofit/>
          </a:bodyPr>
          <a:lstStyle/>
          <a:p>
            <a:pPr algn="r"/>
            <a:r>
              <a:rPr lang="it-IT" sz="32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«</a:t>
            </a:r>
            <a:r>
              <a:rPr lang="it-IT" sz="32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entro la fine del 2015</a:t>
            </a:r>
            <a:r>
              <a:rPr lang="it-IT" sz="32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»</a:t>
            </a:r>
            <a:endParaRPr lang="it-IT" sz="3200" i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4644008" y="117320"/>
            <a:ext cx="4248472" cy="1871520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algn="r"/>
            <a:r>
              <a:rPr lang="it-IT" sz="2800" b="1" dirty="0" smtClean="0">
                <a:solidFill>
                  <a:schemeClr val="bg2">
                    <a:lumMod val="25000"/>
                  </a:schemeClr>
                </a:solidFill>
              </a:rPr>
              <a:t>Ritardo </a:t>
            </a:r>
            <a:r>
              <a:rPr lang="it-IT" sz="2800" dirty="0" smtClean="0">
                <a:solidFill>
                  <a:schemeClr val="bg2">
                    <a:lumMod val="25000"/>
                  </a:schemeClr>
                </a:solidFill>
              </a:rPr>
              <a:t>rispetto al cronoprogramma</a:t>
            </a:r>
          </a:p>
          <a:p>
            <a:pPr algn="r"/>
            <a:r>
              <a:rPr lang="it-IT" sz="2800" dirty="0" smtClean="0">
                <a:solidFill>
                  <a:schemeClr val="bg2">
                    <a:lumMod val="25000"/>
                  </a:schemeClr>
                </a:solidFill>
              </a:rPr>
              <a:t>della richiesta di </a:t>
            </a:r>
            <a:r>
              <a:rPr lang="it-IT" sz="2800" b="1" dirty="0" smtClean="0">
                <a:solidFill>
                  <a:schemeClr val="bg2">
                    <a:lumMod val="25000"/>
                  </a:schemeClr>
                </a:solidFill>
              </a:rPr>
              <a:t>finanziamento europeo</a:t>
            </a:r>
          </a:p>
          <a:p>
            <a:pPr algn="r"/>
            <a:endParaRPr lang="it-IT" sz="2800" dirty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endParaRPr lang="it-IT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r>
              <a:rPr lang="it-IT" sz="2800" dirty="0" smtClean="0">
                <a:solidFill>
                  <a:srgbClr val="FF0000"/>
                </a:solidFill>
              </a:rPr>
              <a:t>La stipula del </a:t>
            </a:r>
            <a:r>
              <a:rPr lang="it-IT" sz="2800" b="1" dirty="0" smtClean="0">
                <a:solidFill>
                  <a:srgbClr val="FF0000"/>
                </a:solidFill>
              </a:rPr>
              <a:t>Protocollo Addizionale </a:t>
            </a:r>
            <a:r>
              <a:rPr lang="it-IT" sz="2800" dirty="0" smtClean="0">
                <a:solidFill>
                  <a:srgbClr val="FF0000"/>
                </a:solidFill>
              </a:rPr>
              <a:t>sulla certificazione dei costi doveva avvenire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8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8" r="1"/>
          <a:stretch/>
        </p:blipFill>
        <p:spPr>
          <a:xfrm>
            <a:off x="-324544" y="117320"/>
            <a:ext cx="4825107" cy="6192000"/>
          </a:xfrm>
          <a:prstGeom prst="rect">
            <a:avLst/>
          </a:prstGeom>
          <a:gradFill flip="none" rotWithShape="1">
            <a:gsLst>
              <a:gs pos="91000">
                <a:srgbClr val="FFFFCC"/>
              </a:gs>
              <a:gs pos="71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scene3d>
            <a:camera prst="perspectiveLeft">
              <a:rot lat="0" lon="600000" rev="0"/>
            </a:camera>
            <a:lightRig rig="threePt" dir="t"/>
          </a:scene3d>
          <a:sp3d>
            <a:bevelT w="165100" prst="coolSlant"/>
          </a:sp3d>
        </p:spPr>
      </p:pic>
      <p:grpSp>
        <p:nvGrpSpPr>
          <p:cNvPr id="5" name="Gruppo 4"/>
          <p:cNvGrpSpPr>
            <a:grpSpLocks noChangeAspect="1"/>
          </p:cNvGrpSpPr>
          <p:nvPr/>
        </p:nvGrpSpPr>
        <p:grpSpPr>
          <a:xfrm>
            <a:off x="0" y="3931200"/>
            <a:ext cx="3995936" cy="793944"/>
            <a:chOff x="251520" y="3297725"/>
            <a:chExt cx="3142952" cy="504000"/>
          </a:xfrm>
        </p:grpSpPr>
        <p:cxnSp>
          <p:nvCxnSpPr>
            <p:cNvPr id="4" name="Connettore 1 3"/>
            <p:cNvCxnSpPr/>
            <p:nvPr/>
          </p:nvCxnSpPr>
          <p:spPr>
            <a:xfrm>
              <a:off x="3394472" y="3297725"/>
              <a:ext cx="0" cy="504000"/>
            </a:xfrm>
            <a:prstGeom prst="line">
              <a:avLst/>
            </a:prstGeom>
            <a:ln w="47625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>
              <a:off x="251520" y="3321040"/>
              <a:ext cx="0" cy="432000"/>
            </a:xfrm>
            <a:prstGeom prst="line">
              <a:avLst/>
            </a:prstGeom>
            <a:ln w="47625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Connettore 1 7"/>
          <p:cNvCxnSpPr/>
          <p:nvPr/>
        </p:nvCxnSpPr>
        <p:spPr>
          <a:xfrm>
            <a:off x="863320" y="4221088"/>
            <a:ext cx="3060000" cy="36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1511392" y="4509120"/>
            <a:ext cx="2412000" cy="36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107504" y="4617136"/>
            <a:ext cx="2916000" cy="36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268453" y="5066118"/>
            <a:ext cx="1152000" cy="21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4644008" y="117320"/>
            <a:ext cx="4248472" cy="1943528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algn="r"/>
            <a:r>
              <a:rPr lang="it-IT" sz="2800" dirty="0">
                <a:solidFill>
                  <a:schemeClr val="bg2">
                    <a:lumMod val="25000"/>
                  </a:schemeClr>
                </a:solidFill>
              </a:rPr>
              <a:t>Spostamento </a:t>
            </a:r>
            <a:r>
              <a:rPr lang="it-IT" sz="2800" b="1" dirty="0">
                <a:solidFill>
                  <a:schemeClr val="bg2">
                    <a:lumMod val="25000"/>
                  </a:schemeClr>
                </a:solidFill>
              </a:rPr>
              <a:t>inizio scavo </a:t>
            </a:r>
            <a:r>
              <a:rPr lang="it-IT" sz="2800" dirty="0">
                <a:solidFill>
                  <a:schemeClr val="bg2">
                    <a:lumMod val="25000"/>
                  </a:schemeClr>
                </a:solidFill>
              </a:rPr>
              <a:t>Tunnel di Base</a:t>
            </a:r>
          </a:p>
          <a:p>
            <a:pPr algn="r"/>
            <a:r>
              <a:rPr lang="it-IT" sz="2800" dirty="0">
                <a:solidFill>
                  <a:schemeClr val="bg2">
                    <a:lumMod val="25000"/>
                  </a:schemeClr>
                </a:solidFill>
              </a:rPr>
              <a:t>da Susa a </a:t>
            </a:r>
            <a:r>
              <a:rPr lang="it-IT" sz="2800" b="1" dirty="0">
                <a:solidFill>
                  <a:schemeClr val="bg2">
                    <a:lumMod val="25000"/>
                  </a:schemeClr>
                </a:solidFill>
              </a:rPr>
              <a:t>La Maddalena</a:t>
            </a:r>
          </a:p>
          <a:p>
            <a:pPr algn="r"/>
            <a:r>
              <a:rPr lang="it-IT" sz="2800" i="1" dirty="0">
                <a:solidFill>
                  <a:schemeClr val="bg2">
                    <a:lumMod val="25000"/>
                  </a:schemeClr>
                </a:solidFill>
              </a:rPr>
              <a:t>(prescrizione CIPE)</a:t>
            </a:r>
          </a:p>
          <a:p>
            <a:pPr algn="r"/>
            <a:endParaRPr lang="it-IT" sz="2800" dirty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endParaRPr lang="it-IT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135590" y="1753652"/>
            <a:ext cx="1678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5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466689" y="3265820"/>
            <a:ext cx="2347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milioni di </a:t>
            </a:r>
            <a:r>
              <a:rPr lang="it-IT" sz="2800" b="1" dirty="0" smtClean="0">
                <a:solidFill>
                  <a:srgbClr val="FF0000"/>
                </a:solidFill>
              </a:rPr>
              <a:t>euro</a:t>
            </a:r>
          </a:p>
        </p:txBody>
      </p:sp>
      <p:sp>
        <p:nvSpPr>
          <p:cNvPr id="15" name="Pentagono 14"/>
          <p:cNvSpPr/>
          <p:nvPr/>
        </p:nvSpPr>
        <p:spPr>
          <a:xfrm flipH="1">
            <a:off x="4068481" y="4077760"/>
            <a:ext cx="5184038" cy="1943528"/>
          </a:xfrm>
          <a:prstGeom prst="homePlate">
            <a:avLst>
              <a:gd name="adj" fmla="val 15585"/>
            </a:avLst>
          </a:prstGeom>
          <a:solidFill>
            <a:srgbClr val="FF0000"/>
          </a:solidFill>
          <a:ln w="38100">
            <a:solidFill>
              <a:schemeClr val="bg1"/>
            </a:solidFill>
          </a:ln>
        </p:spPr>
        <p:txBody>
          <a:bodyPr wrap="square" lIns="144000" tIns="72000" rIns="720000" bIns="72000" anchor="ctr" anchorCtr="0">
            <a:noAutofit/>
          </a:bodyPr>
          <a:lstStyle/>
          <a:p>
            <a:pPr algn="r"/>
            <a:r>
              <a:rPr lang="it-IT" sz="36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«soluzione alternativa </a:t>
            </a:r>
            <a:r>
              <a:rPr lang="it-IT" sz="3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da</a:t>
            </a:r>
            <a:r>
              <a:rPr lang="it-IT" sz="36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</a:t>
            </a:r>
            <a:r>
              <a:rPr lang="it-IT" sz="3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studiare</a:t>
            </a:r>
            <a:r>
              <a:rPr lang="it-IT" sz="36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</a:t>
            </a:r>
            <a:r>
              <a:rPr lang="it-IT" sz="36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in modo </a:t>
            </a:r>
            <a:r>
              <a:rPr lang="it-IT" sz="3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più</a:t>
            </a:r>
            <a:r>
              <a:rPr lang="it-IT" sz="36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</a:t>
            </a:r>
            <a:r>
              <a:rPr lang="it-IT" sz="3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approfondito</a:t>
            </a:r>
            <a:r>
              <a:rPr lang="it-IT" sz="36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81263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7" r="-1"/>
          <a:stretch/>
        </p:blipFill>
        <p:spPr>
          <a:xfrm>
            <a:off x="-180529" y="188640"/>
            <a:ext cx="4681091" cy="6048000"/>
          </a:xfrm>
          <a:prstGeom prst="rect">
            <a:avLst/>
          </a:prstGeom>
          <a:gradFill flip="none" rotWithShape="1">
            <a:gsLst>
              <a:gs pos="91000">
                <a:srgbClr val="FFFFCC"/>
              </a:gs>
              <a:gs pos="71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scene3d>
            <a:camera prst="perspectiveLeft">
              <a:rot lat="0" lon="600000" rev="0"/>
            </a:camera>
            <a:lightRig rig="threePt" dir="t"/>
          </a:scene3d>
          <a:sp3d>
            <a:bevelT w="165100" prst="coolSlant"/>
          </a:sp3d>
        </p:spPr>
      </p:pic>
      <p:grpSp>
        <p:nvGrpSpPr>
          <p:cNvPr id="5" name="Gruppo 4"/>
          <p:cNvGrpSpPr>
            <a:grpSpLocks noChangeAspect="1"/>
          </p:cNvGrpSpPr>
          <p:nvPr/>
        </p:nvGrpSpPr>
        <p:grpSpPr>
          <a:xfrm>
            <a:off x="179513" y="5013174"/>
            <a:ext cx="3816423" cy="720077"/>
            <a:chOff x="251520" y="3299166"/>
            <a:chExt cx="3113853" cy="558399"/>
          </a:xfrm>
        </p:grpSpPr>
        <p:cxnSp>
          <p:nvCxnSpPr>
            <p:cNvPr id="4" name="Connettore 1 3"/>
            <p:cNvCxnSpPr/>
            <p:nvPr/>
          </p:nvCxnSpPr>
          <p:spPr>
            <a:xfrm>
              <a:off x="3365373" y="3353565"/>
              <a:ext cx="0" cy="504000"/>
            </a:xfrm>
            <a:prstGeom prst="line">
              <a:avLst/>
            </a:prstGeom>
            <a:ln w="47625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>
              <a:off x="251520" y="3299166"/>
              <a:ext cx="0" cy="432000"/>
            </a:xfrm>
            <a:prstGeom prst="line">
              <a:avLst/>
            </a:prstGeom>
            <a:ln w="47625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Connettore 1 10"/>
          <p:cNvCxnSpPr/>
          <p:nvPr/>
        </p:nvCxnSpPr>
        <p:spPr>
          <a:xfrm>
            <a:off x="232790" y="5284282"/>
            <a:ext cx="1872000" cy="36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971800" y="5436765"/>
            <a:ext cx="1800000" cy="36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059928" y="5216549"/>
            <a:ext cx="864000" cy="7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1547760" y="4908568"/>
            <a:ext cx="1080000" cy="14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4644008" y="117320"/>
            <a:ext cx="4248472" cy="1943528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algn="r"/>
            <a:r>
              <a:rPr lang="it-IT" sz="2800" dirty="0" smtClean="0">
                <a:solidFill>
                  <a:schemeClr val="bg2">
                    <a:lumMod val="25000"/>
                  </a:schemeClr>
                </a:solidFill>
              </a:rPr>
              <a:t>Spostamento </a:t>
            </a:r>
            <a:r>
              <a:rPr lang="it-IT" sz="2800" b="1" dirty="0" smtClean="0">
                <a:solidFill>
                  <a:schemeClr val="bg2">
                    <a:lumMod val="25000"/>
                  </a:schemeClr>
                </a:solidFill>
              </a:rPr>
              <a:t>inizio scavo </a:t>
            </a:r>
            <a:r>
              <a:rPr lang="it-IT" sz="2800" dirty="0" smtClean="0">
                <a:solidFill>
                  <a:schemeClr val="bg2">
                    <a:lumMod val="25000"/>
                  </a:schemeClr>
                </a:solidFill>
              </a:rPr>
              <a:t>Tunnel di Base</a:t>
            </a:r>
          </a:p>
          <a:p>
            <a:pPr algn="r"/>
            <a:r>
              <a:rPr lang="it-IT" sz="2800" dirty="0" smtClean="0">
                <a:solidFill>
                  <a:schemeClr val="bg2">
                    <a:lumMod val="25000"/>
                  </a:schemeClr>
                </a:solidFill>
              </a:rPr>
              <a:t>da Susa a </a:t>
            </a:r>
            <a:r>
              <a:rPr lang="it-IT" sz="2800" b="1" dirty="0" smtClean="0">
                <a:solidFill>
                  <a:schemeClr val="bg2">
                    <a:lumMod val="25000"/>
                  </a:schemeClr>
                </a:solidFill>
              </a:rPr>
              <a:t>La Maddalena</a:t>
            </a:r>
          </a:p>
          <a:p>
            <a:pPr algn="r"/>
            <a:r>
              <a:rPr lang="it-IT" sz="2800" i="1" dirty="0" smtClean="0">
                <a:solidFill>
                  <a:schemeClr val="bg2">
                    <a:lumMod val="25000"/>
                  </a:schemeClr>
                </a:solidFill>
              </a:rPr>
              <a:t>(prescrizione CIPE)</a:t>
            </a:r>
          </a:p>
          <a:p>
            <a:pPr algn="r"/>
            <a:endParaRPr lang="it-IT" sz="2800" i="1" dirty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endParaRPr lang="it-IT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Pentagono 16"/>
          <p:cNvSpPr/>
          <p:nvPr/>
        </p:nvSpPr>
        <p:spPr>
          <a:xfrm flipH="1">
            <a:off x="4067944" y="2204864"/>
            <a:ext cx="5184573" cy="3729806"/>
          </a:xfrm>
          <a:prstGeom prst="homePlate">
            <a:avLst>
              <a:gd name="adj" fmla="val 15585"/>
            </a:avLst>
          </a:prstGeom>
          <a:solidFill>
            <a:srgbClr val="FF0000"/>
          </a:solidFill>
          <a:ln w="38100">
            <a:solidFill>
              <a:schemeClr val="bg1"/>
            </a:solidFill>
          </a:ln>
        </p:spPr>
        <p:txBody>
          <a:bodyPr wrap="square" lIns="144000" tIns="72000" rIns="720000" bIns="72000" anchor="ctr" anchorCtr="0">
            <a:noAutofit/>
          </a:bodyPr>
          <a:lstStyle/>
          <a:p>
            <a:pPr algn="r"/>
            <a:r>
              <a:rPr lang="it-IT" sz="36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«gli studi </a:t>
            </a:r>
            <a:r>
              <a:rPr lang="it-IT" sz="3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futuri</a:t>
            </a:r>
            <a:r>
              <a:rPr lang="it-IT" sz="36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consentiranno di </a:t>
            </a:r>
            <a:r>
              <a:rPr lang="it-IT" sz="3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chiarire</a:t>
            </a:r>
            <a:r>
              <a:rPr lang="it-IT" sz="36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i</a:t>
            </a:r>
            <a:r>
              <a:rPr lang="it-IT" sz="36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</a:t>
            </a:r>
            <a:r>
              <a:rPr lang="it-IT" sz="36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</a:t>
            </a:r>
            <a:r>
              <a:rPr lang="it-IT" sz="3600" b="1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progetto </a:t>
            </a:r>
            <a:r>
              <a:rPr lang="it-IT" sz="36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[..] e di </a:t>
            </a:r>
            <a:r>
              <a:rPr lang="it-IT" sz="3600" b="1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perfezionare</a:t>
            </a:r>
            <a:r>
              <a:rPr lang="it-IT" sz="36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la </a:t>
            </a:r>
            <a:r>
              <a:rPr lang="it-IT" sz="3600" b="1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stima</a:t>
            </a:r>
            <a:r>
              <a:rPr lang="it-IT" sz="36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</a:t>
            </a:r>
            <a:r>
              <a:rPr lang="it-IT" sz="36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attuale</a:t>
            </a:r>
          </a:p>
          <a:p>
            <a:pPr algn="r"/>
            <a:r>
              <a:rPr lang="it-IT" sz="36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del </a:t>
            </a:r>
            <a:r>
              <a:rPr lang="it-IT" sz="3600" b="1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costo</a:t>
            </a:r>
            <a:r>
              <a:rPr lang="it-IT" sz="36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</a:t>
            </a:r>
            <a:r>
              <a:rPr lang="it-IT" sz="36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»</a:t>
            </a:r>
            <a:endParaRPr lang="it-IT" sz="3600" i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13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-324545" y="260648"/>
            <a:ext cx="4825107" cy="5940000"/>
            <a:chOff x="-324544" y="260648"/>
            <a:chExt cx="4680520" cy="5940000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90"/>
            <a:stretch/>
          </p:blipFill>
          <p:spPr>
            <a:xfrm>
              <a:off x="-324544" y="260648"/>
              <a:ext cx="4680520" cy="5940000"/>
            </a:xfrm>
            <a:prstGeom prst="rect">
              <a:avLst/>
            </a:prstGeom>
            <a:gradFill flip="none" rotWithShape="1">
              <a:gsLst>
                <a:gs pos="91000">
                  <a:srgbClr val="FFFFCC"/>
                </a:gs>
                <a:gs pos="71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  <a:scene3d>
              <a:camera prst="perspectiveLeft">
                <a:rot lat="0" lon="600000" rev="0"/>
              </a:camera>
              <a:lightRig rig="threePt" dir="t"/>
            </a:scene3d>
            <a:sp3d>
              <a:bevelT w="165100" prst="coolSlant"/>
            </a:sp3d>
          </p:spPr>
        </p:pic>
        <p:grpSp>
          <p:nvGrpSpPr>
            <p:cNvPr id="5" name="Gruppo 4"/>
            <p:cNvGrpSpPr>
              <a:grpSpLocks noChangeAspect="1"/>
            </p:cNvGrpSpPr>
            <p:nvPr/>
          </p:nvGrpSpPr>
          <p:grpSpPr>
            <a:xfrm>
              <a:off x="107504" y="3789037"/>
              <a:ext cx="3168352" cy="649927"/>
              <a:chOff x="251520" y="3299166"/>
              <a:chExt cx="2585086" cy="504000"/>
            </a:xfrm>
          </p:grpSpPr>
          <p:cxnSp>
            <p:nvCxnSpPr>
              <p:cNvPr id="4" name="Connettore 1 3"/>
              <p:cNvCxnSpPr/>
              <p:nvPr/>
            </p:nvCxnSpPr>
            <p:spPr>
              <a:xfrm>
                <a:off x="2836606" y="3299166"/>
                <a:ext cx="0" cy="504000"/>
              </a:xfrm>
              <a:prstGeom prst="line">
                <a:avLst/>
              </a:prstGeom>
              <a:ln w="47625" cmpd="dbl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ttore 1 11"/>
              <p:cNvCxnSpPr/>
              <p:nvPr/>
            </p:nvCxnSpPr>
            <p:spPr>
              <a:xfrm>
                <a:off x="251520" y="3299166"/>
                <a:ext cx="0" cy="446672"/>
              </a:xfrm>
              <a:prstGeom prst="line">
                <a:avLst/>
              </a:prstGeom>
              <a:ln w="47625" cmpd="dbl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Connettore 1 14"/>
            <p:cNvCxnSpPr/>
            <p:nvPr/>
          </p:nvCxnSpPr>
          <p:spPr>
            <a:xfrm>
              <a:off x="2242027" y="3977235"/>
              <a:ext cx="972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>
              <a:off x="1331640" y="4365037"/>
              <a:ext cx="936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>
              <a:off x="179512" y="3700098"/>
              <a:ext cx="3348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>
              <a:off x="3269846" y="3556165"/>
              <a:ext cx="504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ttangolo 18"/>
          <p:cNvSpPr/>
          <p:nvPr/>
        </p:nvSpPr>
        <p:spPr>
          <a:xfrm>
            <a:off x="4644008" y="117320"/>
            <a:ext cx="4248472" cy="1439472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algn="r"/>
            <a:r>
              <a:rPr lang="it-IT" sz="2800" b="1" dirty="0" smtClean="0">
                <a:solidFill>
                  <a:schemeClr val="bg2">
                    <a:lumMod val="25000"/>
                  </a:schemeClr>
                </a:solidFill>
              </a:rPr>
              <a:t>Sicurezza cantieri</a:t>
            </a:r>
          </a:p>
          <a:p>
            <a:pPr algn="r"/>
            <a:r>
              <a:rPr lang="it-IT" sz="2800" dirty="0" smtClean="0">
                <a:solidFill>
                  <a:schemeClr val="bg2">
                    <a:lumMod val="25000"/>
                  </a:schemeClr>
                </a:solidFill>
              </a:rPr>
              <a:t>Italia (</a:t>
            </a:r>
            <a:r>
              <a:rPr lang="it-IT" sz="2800" b="1" dirty="0" smtClean="0">
                <a:solidFill>
                  <a:schemeClr val="bg2">
                    <a:lumMod val="25000"/>
                  </a:schemeClr>
                </a:solidFill>
              </a:rPr>
              <a:t>La Maddalena, Susa</a:t>
            </a:r>
            <a:r>
              <a:rPr lang="it-IT" sz="28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pPr algn="r"/>
            <a:r>
              <a:rPr lang="it-IT" sz="2800" dirty="0" smtClean="0">
                <a:solidFill>
                  <a:schemeClr val="bg2">
                    <a:lumMod val="25000"/>
                  </a:schemeClr>
                </a:solidFill>
              </a:rPr>
              <a:t>Francia</a:t>
            </a:r>
            <a:endParaRPr lang="it-IT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434189" y="1753652"/>
            <a:ext cx="242566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500" b="1" dirty="0" smtClean="0">
                <a:solidFill>
                  <a:srgbClr val="FF0000"/>
                </a:solidFill>
              </a:rPr>
              <a:t>329</a:t>
            </a:r>
            <a:endParaRPr lang="it-IT" sz="11500" b="1" dirty="0">
              <a:solidFill>
                <a:srgbClr val="FF0000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6466689" y="3265820"/>
            <a:ext cx="2347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milioni di </a:t>
            </a:r>
            <a:r>
              <a:rPr lang="it-IT" sz="2800" b="1" dirty="0" smtClean="0">
                <a:solidFill>
                  <a:srgbClr val="FF0000"/>
                </a:solidFill>
              </a:rPr>
              <a:t>euro</a:t>
            </a:r>
          </a:p>
        </p:txBody>
      </p:sp>
      <p:sp>
        <p:nvSpPr>
          <p:cNvPr id="22" name="Pentagono 21"/>
          <p:cNvSpPr/>
          <p:nvPr/>
        </p:nvSpPr>
        <p:spPr>
          <a:xfrm flipH="1">
            <a:off x="4068481" y="4077760"/>
            <a:ext cx="5184038" cy="1943528"/>
          </a:xfrm>
          <a:prstGeom prst="homePlate">
            <a:avLst>
              <a:gd name="adj" fmla="val 15585"/>
            </a:avLst>
          </a:prstGeom>
          <a:solidFill>
            <a:srgbClr val="FF0000"/>
          </a:solidFill>
          <a:ln w="38100">
            <a:solidFill>
              <a:schemeClr val="bg1"/>
            </a:solidFill>
          </a:ln>
        </p:spPr>
        <p:txBody>
          <a:bodyPr wrap="square" lIns="144000" tIns="72000" rIns="720000" bIns="72000" anchor="ctr" anchorCtr="0">
            <a:noAutofit/>
          </a:bodyPr>
          <a:lstStyle/>
          <a:p>
            <a:pPr algn="r"/>
            <a:r>
              <a:rPr lang="it-IT" sz="36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«</a:t>
            </a:r>
            <a:r>
              <a:rPr lang="it-IT" sz="3600" b="1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stime dei lavori </a:t>
            </a:r>
            <a:r>
              <a:rPr lang="it-IT" sz="36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di messa in </a:t>
            </a:r>
            <a:r>
              <a:rPr lang="it-IT" sz="36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sicurezza</a:t>
            </a:r>
          </a:p>
          <a:p>
            <a:pPr algn="r"/>
            <a:r>
              <a:rPr lang="it-IT" sz="36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dei cantieri»</a:t>
            </a:r>
            <a:endParaRPr lang="it-IT" sz="3600" i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774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illolepsicologiche.files.wordpress.com/2011/10/gambling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4"/>
          <a:stretch/>
        </p:blipFill>
        <p:spPr bwMode="auto">
          <a:xfrm>
            <a:off x="4303462" y="0"/>
            <a:ext cx="4919322" cy="3564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539553" y="621376"/>
            <a:ext cx="3384376" cy="3168352"/>
          </a:xfrm>
          <a:prstGeom prst="rect">
            <a:avLst/>
          </a:prstGeom>
        </p:spPr>
        <p:txBody>
          <a:bodyPr wrap="square" lIns="216000" tIns="0" rIns="72000" bIns="0" anchor="t" anchorCtr="0">
            <a:noAutofit/>
          </a:bodyPr>
          <a:lstStyle/>
          <a:p>
            <a:pPr>
              <a:lnSpc>
                <a:spcPct val="85000"/>
              </a:lnSpc>
            </a:pPr>
            <a:r>
              <a:rPr lang="it-IT" sz="4800" b="1" dirty="0" smtClean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</a:effectLst>
              </a:rPr>
              <a:t>… quindi …</a:t>
            </a:r>
          </a:p>
          <a:p>
            <a:pPr>
              <a:lnSpc>
                <a:spcPct val="85000"/>
              </a:lnSpc>
            </a:pPr>
            <a:endParaRPr lang="it-IT" sz="4800" b="1" dirty="0" smtClean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</a:effectLst>
            </a:endParaRPr>
          </a:p>
          <a:p>
            <a:pPr>
              <a:lnSpc>
                <a:spcPct val="85000"/>
              </a:lnSpc>
            </a:pPr>
            <a:r>
              <a:rPr lang="it-IT" sz="4800" b="1" dirty="0" smtClean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</a:effectLst>
              </a:rPr>
              <a:t>il costo certificato</a:t>
            </a:r>
          </a:p>
          <a:p>
            <a:pPr>
              <a:lnSpc>
                <a:spcPct val="65000"/>
              </a:lnSpc>
            </a:pPr>
            <a:r>
              <a:rPr lang="it-IT" sz="4800" b="1" dirty="0" smtClean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</a:effectLst>
              </a:rPr>
              <a:t>è </a:t>
            </a:r>
            <a:r>
              <a:rPr lang="it-IT" sz="7200" b="1" dirty="0" smtClean="0">
                <a:solidFill>
                  <a:srgbClr val="FFFF00"/>
                </a:solidFill>
                <a:effectLst>
                  <a:glow rad="88900">
                    <a:schemeClr val="bg2">
                      <a:lumMod val="25000"/>
                    </a:schemeClr>
                  </a:glow>
                </a:effectLst>
              </a:rPr>
              <a:t>certo</a:t>
            </a:r>
            <a:r>
              <a:rPr lang="it-IT" sz="4800" b="1" dirty="0" smtClean="0">
                <a:solidFill>
                  <a:srgbClr val="FFFF00"/>
                </a:solidFill>
                <a:effectLst>
                  <a:glow rad="88900">
                    <a:schemeClr val="bg2">
                      <a:lumMod val="25000"/>
                    </a:schemeClr>
                  </a:glow>
                </a:effectLst>
              </a:rPr>
              <a:t> </a:t>
            </a:r>
            <a:r>
              <a:rPr lang="it-IT" sz="4800" b="1" dirty="0" smtClean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</a:effectLst>
              </a:rPr>
              <a:t>?</a:t>
            </a:r>
            <a:endParaRPr lang="it-IT" sz="480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</a:effectLst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067174" y="2781616"/>
            <a:ext cx="4897313" cy="3599712"/>
          </a:xfrm>
          <a:prstGeom prst="rect">
            <a:avLst/>
          </a:prstGeom>
        </p:spPr>
        <p:txBody>
          <a:bodyPr wrap="square" lIns="216000" tIns="0" rIns="72000" bIns="0" anchor="t" anchorCtr="0">
            <a:noAutofit/>
          </a:bodyPr>
          <a:lstStyle/>
          <a:p>
            <a:r>
              <a:rPr lang="it-IT" sz="8000" b="1" dirty="0">
                <a:solidFill>
                  <a:srgbClr val="FFFF00"/>
                </a:solidFill>
                <a:effectLst>
                  <a:glow rad="88900">
                    <a:schemeClr val="bg2">
                      <a:lumMod val="25000"/>
                    </a:schemeClr>
                  </a:glow>
                </a:effectLst>
              </a:rPr>
              <a:t>NO</a:t>
            </a:r>
            <a:endParaRPr lang="it-IT" sz="8000" b="1" dirty="0" smtClean="0">
              <a:solidFill>
                <a:srgbClr val="FFFF00"/>
              </a:solidFill>
              <a:effectLst>
                <a:glow rad="88900">
                  <a:schemeClr val="bg2">
                    <a:lumMod val="25000"/>
                  </a:schemeClr>
                </a:glow>
              </a:effectLst>
            </a:endParaRPr>
          </a:p>
          <a:p>
            <a:r>
              <a:rPr lang="it-IT" sz="2800" dirty="0" smtClean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</a:effectLst>
              </a:rPr>
              <a:t>Oneri per centinaia di milioni di euro sono valutati solo con</a:t>
            </a:r>
          </a:p>
          <a:p>
            <a:r>
              <a:rPr lang="it-IT" sz="2800" dirty="0" smtClean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</a:effectLst>
              </a:rPr>
              <a:t>ipotesi </a:t>
            </a:r>
            <a:r>
              <a:rPr lang="it-IT" sz="2800" dirty="0" smtClean="0">
                <a:solidFill>
                  <a:srgbClr val="FFFF00"/>
                </a:solidFill>
                <a:effectLst>
                  <a:glow rad="88900">
                    <a:schemeClr val="bg2">
                      <a:lumMod val="25000"/>
                    </a:schemeClr>
                  </a:glow>
                </a:effectLst>
              </a:rPr>
              <a:t>da approfondire</a:t>
            </a:r>
            <a:r>
              <a:rPr lang="it-IT" sz="2800" dirty="0" smtClean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</a:effectLst>
              </a:rPr>
              <a:t>,</a:t>
            </a:r>
          </a:p>
          <a:p>
            <a:r>
              <a:rPr lang="it-IT" sz="2800" dirty="0" smtClean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</a:effectLst>
              </a:rPr>
              <a:t>progetti </a:t>
            </a:r>
            <a:r>
              <a:rPr lang="it-IT" sz="2800" dirty="0" smtClean="0">
                <a:solidFill>
                  <a:srgbClr val="FFFF00"/>
                </a:solidFill>
                <a:effectLst>
                  <a:glow rad="88900">
                    <a:schemeClr val="bg2">
                      <a:lumMod val="25000"/>
                    </a:schemeClr>
                  </a:glow>
                </a:effectLst>
              </a:rPr>
              <a:t>da chiarire</a:t>
            </a:r>
            <a:r>
              <a:rPr lang="it-IT" sz="2800" dirty="0" smtClean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</a:effectLst>
              </a:rPr>
              <a:t>, </a:t>
            </a:r>
          </a:p>
          <a:p>
            <a:r>
              <a:rPr lang="it-IT" sz="2800" dirty="0" smtClean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</a:effectLst>
              </a:rPr>
              <a:t>stime di costo </a:t>
            </a:r>
            <a:r>
              <a:rPr lang="it-IT" sz="2800" dirty="0" smtClean="0">
                <a:solidFill>
                  <a:srgbClr val="FFFF00"/>
                </a:solidFill>
                <a:effectLst>
                  <a:glow rad="88900">
                    <a:schemeClr val="bg2">
                      <a:lumMod val="25000"/>
                    </a:schemeClr>
                  </a:glow>
                </a:effectLst>
              </a:rPr>
              <a:t>da perfezionare</a:t>
            </a:r>
            <a:r>
              <a:rPr lang="it-IT" sz="2800" dirty="0" smtClean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</a:effectLst>
              </a:rPr>
              <a:t>. </a:t>
            </a:r>
          </a:p>
          <a:p>
            <a:endParaRPr lang="it-IT" sz="280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</a:effectLst>
            </a:endParaRPr>
          </a:p>
        </p:txBody>
      </p:sp>
      <p:pic>
        <p:nvPicPr>
          <p:cNvPr id="6154" name="Picture 10" descr="http://thumbs.dreamstime.com/t/tunnel-astratto-con-la-parete-di-soldi-524035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2536" y="3933056"/>
            <a:ext cx="3961798" cy="223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42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2294</TotalTime>
  <Words>268</Words>
  <Application>Microsoft Office PowerPoint</Application>
  <PresentationFormat>Presentazione su schermo (4:3)</PresentationFormat>
  <Paragraphs>67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EraserDust</vt:lpstr>
      <vt:lpstr>Segoe Script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poggio</dc:creator>
  <cp:lastModifiedBy>Alberto Poggio</cp:lastModifiedBy>
  <cp:revision>229</cp:revision>
  <dcterms:created xsi:type="dcterms:W3CDTF">2013-09-28T09:15:13Z</dcterms:created>
  <dcterms:modified xsi:type="dcterms:W3CDTF">2016-03-21T00:25:59Z</dcterms:modified>
</cp:coreProperties>
</file>