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92" r:id="rId2"/>
    <p:sldMasterId id="2147483705" r:id="rId3"/>
    <p:sldMasterId id="2147483700" r:id="rId4"/>
    <p:sldMasterId id="2147483649" r:id="rId5"/>
    <p:sldMasterId id="2147483651" r:id="rId6"/>
  </p:sldMasterIdLst>
  <p:notesMasterIdLst>
    <p:notesMasterId r:id="rId23"/>
  </p:notesMasterIdLst>
  <p:handoutMasterIdLst>
    <p:handoutMasterId r:id="rId24"/>
  </p:handoutMasterIdLst>
  <p:sldIdLst>
    <p:sldId id="1039" r:id="rId7"/>
    <p:sldId id="1111" r:id="rId8"/>
    <p:sldId id="1112" r:id="rId9"/>
    <p:sldId id="1113" r:id="rId10"/>
    <p:sldId id="1114" r:id="rId11"/>
    <p:sldId id="1115" r:id="rId12"/>
    <p:sldId id="1116" r:id="rId13"/>
    <p:sldId id="1117" r:id="rId14"/>
    <p:sldId id="1118" r:id="rId15"/>
    <p:sldId id="1119" r:id="rId16"/>
    <p:sldId id="1120" r:id="rId17"/>
    <p:sldId id="1121" r:id="rId18"/>
    <p:sldId id="1122" r:id="rId19"/>
    <p:sldId id="1124" r:id="rId20"/>
    <p:sldId id="1125" r:id="rId21"/>
    <p:sldId id="1066" r:id="rId22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orient="horz" pos="3249" userDrawn="1">
          <p15:clr>
            <a:srgbClr val="A4A3A4"/>
          </p15:clr>
        </p15:guide>
        <p15:guide id="4" pos="37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FC"/>
    <a:srgbClr val="00FFFF"/>
    <a:srgbClr val="0000FF"/>
    <a:srgbClr val="C2AC9A"/>
    <a:srgbClr val="DADAD0"/>
    <a:srgbClr val="DC9634"/>
    <a:srgbClr val="CC0000"/>
    <a:srgbClr val="E46C0A"/>
    <a:srgbClr val="846A5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38" autoAdjust="0"/>
    <p:restoredTop sz="96634" autoAdjust="0"/>
  </p:normalViewPr>
  <p:slideViewPr>
    <p:cSldViewPr>
      <p:cViewPr varScale="1">
        <p:scale>
          <a:sx n="79" d="100"/>
          <a:sy n="79" d="100"/>
        </p:scale>
        <p:origin x="796" y="64"/>
      </p:cViewPr>
      <p:guideLst>
        <p:guide orient="horz" pos="1253"/>
        <p:guide pos="113"/>
        <p:guide orient="horz" pos="3249"/>
        <p:guide pos="378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1859A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C3-481C-9EB1-834A24E5D95C}"/>
              </c:ext>
            </c:extLst>
          </c:dPt>
          <c:dPt>
            <c:idx val="1"/>
            <c:bubble3D val="0"/>
            <c:spPr>
              <a:solidFill>
                <a:srgbClr val="F80D0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C3-481C-9EB1-834A24E5D95C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C3-481C-9EB1-834A24E5D9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contributi</c:v>
                </c:pt>
                <c:pt idx="1">
                  <c:v>costi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1.21</c:v>
                </c:pt>
                <c:pt idx="1">
                  <c:v>10.200000000000001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C3-481C-9EB1-834A24E5D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3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BA977C-62F9-493F-98F3-8DE25C921C6A}" type="datetimeFigureOut">
              <a:rPr lang="it-IT"/>
              <a:pPr/>
              <a:t>16/09/2017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BA7F88-2E8F-48A1-871A-32AD119AE3D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7333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76478EC0-CD3B-4DBC-BF32-FA328732F91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9935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37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83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767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173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MS PGothic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73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17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008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393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</p:spTree>
    <p:extLst>
      <p:ext uri="{BB962C8B-B14F-4D97-AF65-F5344CB8AC3E}">
        <p14:creationId xmlns:p14="http://schemas.microsoft.com/office/powerpoint/2010/main" val="2252113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5671208" y="6021288"/>
            <a:ext cx="268124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Alberto POGGIO</a:t>
            </a:r>
          </a:p>
        </p:txBody>
      </p:sp>
      <p:pic>
        <p:nvPicPr>
          <p:cNvPr id="4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</p:spTree>
    <p:extLst>
      <p:ext uri="{BB962C8B-B14F-4D97-AF65-F5344CB8AC3E}">
        <p14:creationId xmlns:p14="http://schemas.microsoft.com/office/powerpoint/2010/main" val="76755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656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</p:spTree>
    <p:extLst>
      <p:ext uri="{BB962C8B-B14F-4D97-AF65-F5344CB8AC3E}">
        <p14:creationId xmlns:p14="http://schemas.microsoft.com/office/powerpoint/2010/main" val="2650895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5671208" y="6021288"/>
            <a:ext cx="268124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Alberto POGGIO</a:t>
            </a:r>
          </a:p>
        </p:txBody>
      </p:sp>
      <p:pic>
        <p:nvPicPr>
          <p:cNvPr id="4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</p:spTree>
    <p:extLst>
      <p:ext uri="{BB962C8B-B14F-4D97-AF65-F5344CB8AC3E}">
        <p14:creationId xmlns:p14="http://schemas.microsoft.com/office/powerpoint/2010/main" val="1183102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911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9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</p:spTree>
    <p:extLst>
      <p:ext uri="{BB962C8B-B14F-4D97-AF65-F5344CB8AC3E}">
        <p14:creationId xmlns:p14="http://schemas.microsoft.com/office/powerpoint/2010/main" val="3500189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27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4" name="CasellaDiTesto 3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94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88" t="35699" r="64090" b="34900"/>
          <a:stretch/>
        </p:blipFill>
        <p:spPr>
          <a:xfrm>
            <a:off x="4614143" y="5445224"/>
            <a:ext cx="1008000" cy="100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5671208" y="5390346"/>
            <a:ext cx="268124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Alberto POGGIO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5897216" y="5712931"/>
            <a:ext cx="3031548" cy="7571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200" dirty="0">
                <a:solidFill>
                  <a:srgbClr val="E4E9F1"/>
                </a:solidFill>
              </a:rPr>
              <a:t>alberto.poggio@gmail.com</a:t>
            </a:r>
          </a:p>
          <a:p>
            <a:pPr>
              <a:lnSpc>
                <a:spcPct val="120000"/>
              </a:lnSpc>
            </a:pPr>
            <a:r>
              <a:rPr lang="it-IT" sz="1200" dirty="0">
                <a:solidFill>
                  <a:srgbClr val="E4E9F1"/>
                </a:solidFill>
              </a:rPr>
              <a:t>facebook.com/</a:t>
            </a:r>
            <a:r>
              <a:rPr lang="it-IT" sz="1200" dirty="0" err="1">
                <a:solidFill>
                  <a:srgbClr val="E4E9F1"/>
                </a:solidFill>
              </a:rPr>
              <a:t>alberto.poggio.fb</a:t>
            </a:r>
            <a:endParaRPr lang="it-IT" sz="1200" dirty="0">
              <a:solidFill>
                <a:srgbClr val="E4E9F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1200" dirty="0">
                <a:solidFill>
                  <a:srgbClr val="E4E9F1"/>
                </a:solidFill>
              </a:rPr>
              <a:t>twitter.com/</a:t>
            </a:r>
            <a:r>
              <a:rPr lang="it-IT" sz="1200" dirty="0" err="1">
                <a:solidFill>
                  <a:srgbClr val="E4E9F1"/>
                </a:solidFill>
              </a:rPr>
              <a:t>alberto_poggio</a:t>
            </a:r>
            <a:endParaRPr lang="it-IT" sz="1200" dirty="0">
              <a:solidFill>
                <a:srgbClr val="E4E9F1"/>
              </a:solidFill>
            </a:endParaRPr>
          </a:p>
        </p:txBody>
      </p:sp>
      <p:pic>
        <p:nvPicPr>
          <p:cNvPr id="9" name="Picture 2" descr="White contact icons collection"/>
          <p:cNvPicPr>
            <a:picLocks noChangeAspect="1" noChangeArrowheads="1"/>
          </p:cNvPicPr>
          <p:nvPr userDrawn="1"/>
        </p:nvPicPr>
        <p:blipFill rotWithShape="1">
          <a:blip r:embed="rId3" cstate="print">
            <a:clrChange>
              <a:clrFrom>
                <a:srgbClr val="002132"/>
              </a:clrFrom>
              <a:clrTo>
                <a:srgbClr val="0021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78856" r="81885" b="7429"/>
          <a:stretch/>
        </p:blipFill>
        <p:spPr bwMode="auto">
          <a:xfrm>
            <a:off x="5671208" y="5791584"/>
            <a:ext cx="280820" cy="22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0725"/>
          <a:stretch/>
        </p:blipFill>
        <p:spPr>
          <a:xfrm>
            <a:off x="5718107" y="6243162"/>
            <a:ext cx="179108" cy="18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51535"/>
          <a:stretch/>
        </p:blipFill>
        <p:spPr>
          <a:xfrm>
            <a:off x="5726019" y="6016264"/>
            <a:ext cx="176163" cy="180000"/>
          </a:xfrm>
          <a:prstGeom prst="rect">
            <a:avLst/>
          </a:prstGeom>
        </p:spPr>
      </p:pic>
      <p:pic>
        <p:nvPicPr>
          <p:cNvPr id="8" name="Immagine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12" name="CasellaDiTesto 11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  <p:pic>
        <p:nvPicPr>
          <p:cNvPr id="13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73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5671208" y="6021288"/>
            <a:ext cx="268124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Alberto POGGIO</a:t>
            </a:r>
          </a:p>
        </p:txBody>
      </p:sp>
      <p:pic>
        <p:nvPicPr>
          <p:cNvPr id="4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</p:spTree>
    <p:extLst>
      <p:ext uri="{BB962C8B-B14F-4D97-AF65-F5344CB8AC3E}">
        <p14:creationId xmlns:p14="http://schemas.microsoft.com/office/powerpoint/2010/main" val="89354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64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21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</p:spTree>
    <p:extLst>
      <p:ext uri="{BB962C8B-B14F-4D97-AF65-F5344CB8AC3E}">
        <p14:creationId xmlns:p14="http://schemas.microsoft.com/office/powerpoint/2010/main" val="282312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5671208" y="6021288"/>
            <a:ext cx="268124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Alberto POGGIO</a:t>
            </a:r>
          </a:p>
        </p:txBody>
      </p:sp>
      <p:pic>
        <p:nvPicPr>
          <p:cNvPr id="4" name="Immagin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627" y="6022800"/>
            <a:ext cx="834735" cy="835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locorivalta.it/images/logorivalta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CD8"/>
              </a:clrFrom>
              <a:clrTo>
                <a:srgbClr val="FFFC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7" y="6073731"/>
            <a:ext cx="607738" cy="7560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856680" y="6035040"/>
            <a:ext cx="1123032" cy="82296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/>
          <a:p>
            <a:pPr algn="l">
              <a:lnSpc>
                <a:spcPct val="85000"/>
              </a:lnSpc>
            </a:pPr>
            <a:r>
              <a:rPr lang="it-IT" sz="1600" spc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Unione </a:t>
            </a:r>
            <a:r>
              <a:rPr lang="it-IT" sz="16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cs typeface="Times New Roman" panose="02020603050405020304" pitchFamily="18" charset="0"/>
              </a:rPr>
              <a:t>Montana</a:t>
            </a:r>
          </a:p>
          <a:p>
            <a:pPr algn="l">
              <a:lnSpc>
                <a:spcPct val="85000"/>
              </a:lnSpc>
            </a:pPr>
            <a:r>
              <a:rPr lang="it-IT" sz="20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VALLE SUSA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656360" y="6022800"/>
            <a:ext cx="1728192" cy="835200"/>
          </a:xfrm>
          <a:prstGeom prst="rect">
            <a:avLst/>
          </a:prstGeom>
          <a:noFill/>
        </p:spPr>
        <p:txBody>
          <a:bodyPr wrap="square" lIns="36000" tIns="0" rIns="0" bIns="108000" rtlCol="0" anchor="b" anchorCtr="0">
            <a:noAutofit/>
          </a:bodyPr>
          <a:lstStyle>
            <a:defPPr>
              <a:defRPr lang="it-IT"/>
            </a:defPPr>
            <a:lvl1pPr>
              <a:lnSpc>
                <a:spcPct val="100000"/>
              </a:lnSpc>
              <a:defRPr sz="1800" spc="0">
                <a:solidFill>
                  <a:schemeClr val="bg1"/>
                </a:solidFill>
                <a:latin typeface="Bodoni MT Condensed" panose="02070606080606020203" pitchFamily="18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85000"/>
              </a:lnSpc>
            </a:pPr>
            <a:r>
              <a:rPr lang="it-IT" sz="1600" kern="1200" spc="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Comune di</a:t>
            </a:r>
          </a:p>
          <a:p>
            <a:pPr lvl="0">
              <a:lnSpc>
                <a:spcPct val="85000"/>
              </a:lnSpc>
            </a:pPr>
            <a:r>
              <a:rPr lang="it-IT" sz="2000" kern="1200" spc="30" baseline="0" dirty="0">
                <a:solidFill>
                  <a:schemeClr val="bg1"/>
                </a:solidFill>
                <a:effectLst/>
                <a:latin typeface="Bodoni MT Condensed" panose="020706060806060202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RIVALTA DI TORINO</a:t>
            </a:r>
          </a:p>
        </p:txBody>
      </p:sp>
    </p:spTree>
    <p:extLst>
      <p:ext uri="{BB962C8B-B14F-4D97-AF65-F5344CB8AC3E}">
        <p14:creationId xmlns:p14="http://schemas.microsoft.com/office/powerpoint/2010/main" val="414956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94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0" y="6021288"/>
            <a:ext cx="9144000" cy="8367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Text Box 11"/>
          <p:cNvSpPr txBox="1">
            <a:spLocks noChangeArrowheads="1"/>
          </p:cNvSpPr>
          <p:nvPr userDrawn="1"/>
        </p:nvSpPr>
        <p:spPr bwMode="auto">
          <a:xfrm>
            <a:off x="5516064" y="6021288"/>
            <a:ext cx="3636441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144000" bIns="7200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  <a:p>
            <a:pPr algn="r" eaLnBrk="1" hangingPunct="1">
              <a:lnSpc>
                <a:spcPct val="100000"/>
              </a:lnSpc>
            </a:pPr>
            <a:r>
              <a:rPr lang="it-IT" sz="2000" b="0" kern="120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Commissione</a:t>
            </a:r>
            <a:r>
              <a:rPr lang="it-IT" sz="2000" b="0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Tecnica </a:t>
            </a:r>
            <a:r>
              <a:rPr lang="it-IT" sz="2000" b="1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Torino Lione</a:t>
            </a: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Picture 29" descr="tgv frejus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2801" r="35" b="1235"/>
          <a:stretch/>
        </p:blipFill>
        <p:spPr bwMode="auto">
          <a:xfrm>
            <a:off x="-6627" y="-7882"/>
            <a:ext cx="9159132" cy="603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7"/>
          <p:cNvSpPr>
            <a:spLocks noChangeArrowheads="1"/>
          </p:cNvSpPr>
          <p:nvPr userDrawn="1"/>
        </p:nvSpPr>
        <p:spPr bwMode="auto">
          <a:xfrm>
            <a:off x="5789011" y="5168431"/>
            <a:ext cx="2297424" cy="83099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TGV in transito</a:t>
            </a:r>
          </a:p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tunnel del Fréjus. </a:t>
            </a:r>
          </a:p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L'attuale.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7" r:id="rId2"/>
    <p:sldLayoutId id="2147483681" r:id="rId3"/>
    <p:sldLayoutId id="2147483691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r="17610"/>
          <a:stretch/>
        </p:blipFill>
        <p:spPr>
          <a:xfrm>
            <a:off x="0" y="-9144"/>
            <a:ext cx="9143999" cy="6030432"/>
          </a:xfrm>
          <a:prstGeom prst="rect">
            <a:avLst/>
          </a:prstGeom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0" y="6021288"/>
            <a:ext cx="9144000" cy="8367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Text Box 11"/>
          <p:cNvSpPr txBox="1">
            <a:spLocks noChangeArrowheads="1"/>
          </p:cNvSpPr>
          <p:nvPr userDrawn="1"/>
        </p:nvSpPr>
        <p:spPr bwMode="auto">
          <a:xfrm>
            <a:off x="5516064" y="6021288"/>
            <a:ext cx="3636441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144000" bIns="7200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  <a:p>
            <a:pPr algn="r" eaLnBrk="1" hangingPunct="1">
              <a:lnSpc>
                <a:spcPct val="100000"/>
              </a:lnSpc>
            </a:pPr>
            <a:r>
              <a:rPr lang="it-IT" sz="2000" b="0" kern="120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Commissione</a:t>
            </a:r>
            <a:r>
              <a:rPr lang="it-IT" sz="2000" b="0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Tecnica </a:t>
            </a:r>
            <a:r>
              <a:rPr lang="it-IT" sz="2000" b="1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Torino Lione</a:t>
            </a: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Rectangle 27"/>
          <p:cNvSpPr>
            <a:spLocks noChangeArrowheads="1"/>
          </p:cNvSpPr>
          <p:nvPr userDrawn="1"/>
        </p:nvSpPr>
        <p:spPr bwMode="auto">
          <a:xfrm>
            <a:off x="5387876" y="5168431"/>
            <a:ext cx="2698559" cy="5847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Cantiere</a:t>
            </a:r>
            <a:r>
              <a:rPr lang="it-IT" altLang="it-IT" sz="1600" b="1" i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TAV</a:t>
            </a:r>
          </a:p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Chiomonte, Valle di Susa</a:t>
            </a:r>
          </a:p>
        </p:txBody>
      </p:sp>
    </p:spTree>
    <p:extLst>
      <p:ext uri="{BB962C8B-B14F-4D97-AF65-F5344CB8AC3E}">
        <p14:creationId xmlns:p14="http://schemas.microsoft.com/office/powerpoint/2010/main" val="308593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709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.wp.com/www.bardonews.it/wp-content/uploads/2016/11/96363339.jpg?resize=696%2C46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0" y="6021288"/>
            <a:ext cx="9144000" cy="8367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Text Box 11"/>
          <p:cNvSpPr txBox="1">
            <a:spLocks noChangeArrowheads="1"/>
          </p:cNvSpPr>
          <p:nvPr userDrawn="1"/>
        </p:nvSpPr>
        <p:spPr bwMode="auto">
          <a:xfrm>
            <a:off x="5516064" y="6021288"/>
            <a:ext cx="3636441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144000" bIns="7200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  <a:p>
            <a:pPr algn="r" eaLnBrk="1" hangingPunct="1">
              <a:lnSpc>
                <a:spcPct val="100000"/>
              </a:lnSpc>
            </a:pPr>
            <a:r>
              <a:rPr lang="it-IT" sz="2000" b="0" kern="120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Commissione</a:t>
            </a:r>
            <a:r>
              <a:rPr lang="it-IT" sz="2000" b="0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Tecnica </a:t>
            </a:r>
            <a:r>
              <a:rPr lang="it-IT" sz="2000" b="1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Torino Lione</a:t>
            </a: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Rectangle 27"/>
          <p:cNvSpPr>
            <a:spLocks noChangeArrowheads="1"/>
          </p:cNvSpPr>
          <p:nvPr userDrawn="1"/>
        </p:nvSpPr>
        <p:spPr bwMode="auto">
          <a:xfrm>
            <a:off x="251520" y="5168431"/>
            <a:ext cx="2090637" cy="5847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Bardonecchia</a:t>
            </a:r>
            <a:endParaRPr lang="it-IT" altLang="it-IT" sz="1600" b="1" i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Stazione</a:t>
            </a:r>
            <a:r>
              <a:rPr lang="it-IT" altLang="it-IT" sz="1600" b="1" i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ferroviaria</a:t>
            </a:r>
            <a:endParaRPr lang="it-IT" altLang="it-IT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82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0" y="0"/>
            <a:ext cx="9144000" cy="6021288"/>
          </a:xfrm>
          <a:prstGeom prst="rect">
            <a:avLst/>
          </a:prstGeom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0" y="6021288"/>
            <a:ext cx="9144000" cy="8367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Text Box 11"/>
          <p:cNvSpPr txBox="1">
            <a:spLocks noChangeArrowheads="1"/>
          </p:cNvSpPr>
          <p:nvPr userDrawn="1"/>
        </p:nvSpPr>
        <p:spPr bwMode="auto">
          <a:xfrm>
            <a:off x="5516064" y="6021288"/>
            <a:ext cx="3636441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144000" bIns="7200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  <a:p>
            <a:pPr algn="r" eaLnBrk="1" hangingPunct="1">
              <a:lnSpc>
                <a:spcPct val="100000"/>
              </a:lnSpc>
            </a:pPr>
            <a:r>
              <a:rPr lang="it-IT" sz="2000" b="0" kern="120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Commissione</a:t>
            </a:r>
            <a:r>
              <a:rPr lang="it-IT" sz="2000" b="0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Tecnica </a:t>
            </a:r>
            <a:r>
              <a:rPr lang="it-IT" sz="2000" b="1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Torino Lione</a:t>
            </a: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Rectangle 27"/>
          <p:cNvSpPr>
            <a:spLocks noChangeArrowheads="1"/>
          </p:cNvSpPr>
          <p:nvPr userDrawn="1"/>
        </p:nvSpPr>
        <p:spPr bwMode="auto">
          <a:xfrm>
            <a:off x="5516501" y="5168431"/>
            <a:ext cx="2569934" cy="83099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Treno Minuetto in arrivo</a:t>
            </a:r>
          </a:p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 Scalo di Orbassano.</a:t>
            </a:r>
          </a:p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febbraio 2014  </a:t>
            </a:r>
          </a:p>
        </p:txBody>
      </p:sp>
    </p:spTree>
    <p:extLst>
      <p:ext uri="{BB962C8B-B14F-4D97-AF65-F5344CB8AC3E}">
        <p14:creationId xmlns:p14="http://schemas.microsoft.com/office/powerpoint/2010/main" val="75029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Rectangle 23"/>
          <p:cNvSpPr>
            <a:spLocks noChangeArrowheads="1"/>
          </p:cNvSpPr>
          <p:nvPr userDrawn="1"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lvl="0"/>
            <a:endParaRPr lang="it-IT"/>
          </a:p>
        </p:txBody>
      </p:sp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1979613" y="6310313"/>
            <a:ext cx="36004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tIns="0" rIns="180000" bIns="0" anchor="ctr"/>
          <a:lstStyle>
            <a:lvl1pPr indent="342900" eaLnBrk="0" hangingPunct="0"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78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it-IT" sz="1100">
              <a:solidFill>
                <a:srgbClr val="000066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 userDrawn="1"/>
        </p:nvSpPr>
        <p:spPr bwMode="auto">
          <a:xfrm>
            <a:off x="5516064" y="6453336"/>
            <a:ext cx="3636441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144000" bIns="7200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it-IT" sz="1600" b="0" kern="120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Commissione</a:t>
            </a:r>
            <a:r>
              <a:rPr lang="it-IT" sz="1600" b="0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Tecnica </a:t>
            </a:r>
            <a:r>
              <a:rPr lang="it-IT" sz="1600" b="1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Torino Lione</a:t>
            </a:r>
            <a:endParaRPr lang="it-IT" sz="16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5" name="Connettore 1 4"/>
          <p:cNvCxnSpPr/>
          <p:nvPr userDrawn="1"/>
        </p:nvCxnSpPr>
        <p:spPr>
          <a:xfrm flipV="1">
            <a:off x="0" y="537882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6" name="Rectangle 10"/>
          <p:cNvSpPr>
            <a:spLocks noChangeArrowheads="1"/>
          </p:cNvSpPr>
          <p:nvPr/>
        </p:nvSpPr>
        <p:spPr bwMode="auto">
          <a:xfrm>
            <a:off x="0" y="5373216"/>
            <a:ext cx="9144000" cy="148478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lvl="0"/>
            <a:endParaRPr lang="it-IT"/>
          </a:p>
        </p:txBody>
      </p:sp>
      <p:sp>
        <p:nvSpPr>
          <p:cNvPr id="188425" name="Rectangle 9"/>
          <p:cNvSpPr>
            <a:spLocks noChangeArrowheads="1"/>
          </p:cNvSpPr>
          <p:nvPr/>
        </p:nvSpPr>
        <p:spPr bwMode="auto">
          <a:xfrm>
            <a:off x="171673" y="5477162"/>
            <a:ext cx="27441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it-IT" sz="20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… grazie per l’attenzione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021288"/>
            <a:ext cx="9144000" cy="8367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Text Box 11"/>
          <p:cNvSpPr txBox="1">
            <a:spLocks noChangeArrowheads="1"/>
          </p:cNvSpPr>
          <p:nvPr userDrawn="1"/>
        </p:nvSpPr>
        <p:spPr bwMode="auto">
          <a:xfrm>
            <a:off x="5516064" y="6021288"/>
            <a:ext cx="3636441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144000" bIns="7200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  <a:p>
            <a:pPr algn="r" eaLnBrk="1" hangingPunct="1">
              <a:lnSpc>
                <a:spcPct val="100000"/>
              </a:lnSpc>
            </a:pPr>
            <a:r>
              <a:rPr lang="it-IT" sz="2000" b="0" kern="120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Commissione</a:t>
            </a:r>
            <a:r>
              <a:rPr lang="it-IT" sz="2000" b="0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Tecnica </a:t>
            </a:r>
            <a:r>
              <a:rPr lang="it-IT" sz="2000" b="1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Torino Lione</a:t>
            </a:r>
            <a:endParaRPr lang="it-IT" sz="2000" b="1" kern="1200" dirty="0">
              <a:solidFill>
                <a:schemeClr val="bg1"/>
              </a:solidFill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" name="Picture 29" descr="tgv frejus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2801" r="35" b="11992"/>
          <a:stretch/>
        </p:blipFill>
        <p:spPr bwMode="auto">
          <a:xfrm>
            <a:off x="1" y="0"/>
            <a:ext cx="9143999" cy="539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2" r:id="rId2"/>
    <p:sldLayoutId id="2147483679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37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12" Type="http://schemas.openxmlformats.org/officeDocument/2006/relationships/image" Target="../media/image3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11" Type="http://schemas.openxmlformats.org/officeDocument/2006/relationships/image" Target="../media/image35.jpg"/><Relationship Id="rId5" Type="http://schemas.openxmlformats.org/officeDocument/2006/relationships/image" Target="../media/image30.jp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>
            <a:spLocks noChangeAspect="1" noChangeArrowheads="1"/>
          </p:cNvSpPr>
          <p:nvPr/>
        </p:nvSpPr>
        <p:spPr bwMode="auto">
          <a:xfrm>
            <a:off x="7957261" y="3190697"/>
            <a:ext cx="45418" cy="24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0" rIns="0" bIns="0">
            <a:spAutoFit/>
          </a:bodyPr>
          <a:lstStyle/>
          <a:p>
            <a:pPr eaLnBrk="0" hangingPunct="0"/>
            <a:endParaRPr lang="it-IT" sz="1600" dirty="0">
              <a:solidFill>
                <a:srgbClr val="E4E9F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772816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square" lIns="360000" tIns="180000" rIns="360000" bIns="18000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alt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Torino Lione</a:t>
            </a:r>
          </a:p>
          <a:p>
            <a:pPr eaLnBrk="1" hangingPunct="1"/>
            <a:r>
              <a:rPr lang="it-IT" alt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 che punto siamo</a:t>
            </a:r>
          </a:p>
          <a:p>
            <a:pPr eaLnBrk="1" hangingPunct="1"/>
            <a:endParaRPr lang="it-IT" altLang="it-I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03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67CE77B3-4024-4324-BEA0-CA363AF5B212}"/>
              </a:ext>
            </a:extLst>
          </p:cNvPr>
          <p:cNvCxnSpPr>
            <a:cxnSpLocks/>
            <a:endCxn id="33" idx="2"/>
          </p:cNvCxnSpPr>
          <p:nvPr/>
        </p:nvCxnSpPr>
        <p:spPr>
          <a:xfrm rot="16200000" flipV="1">
            <a:off x="6205842" y="3055299"/>
            <a:ext cx="2168921" cy="36004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845072C-B8BB-4F60-B04C-1AAF9EEEC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4"/>
          <a:stretch/>
        </p:blipFill>
        <p:spPr>
          <a:xfrm>
            <a:off x="216868" y="1985989"/>
            <a:ext cx="5794995" cy="3171799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970F17C2-A075-4AF4-83BE-62CEB4487438}"/>
              </a:ext>
            </a:extLst>
          </p:cNvPr>
          <p:cNvSpPr/>
          <p:nvPr/>
        </p:nvSpPr>
        <p:spPr>
          <a:xfrm>
            <a:off x="3876452" y="1082700"/>
            <a:ext cx="5472000" cy="152376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Avanzamento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tunnel di interconnessione Bussoleno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303753-5C43-4A21-92EC-AB80C649FAF0}"/>
              </a:ext>
            </a:extLst>
          </p:cNvPr>
          <p:cNvSpPr/>
          <p:nvPr/>
        </p:nvSpPr>
        <p:spPr>
          <a:xfrm>
            <a:off x="179512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160,4 M€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EB36C8-169C-48E7-96BA-B6A092440EA4}"/>
              </a:ext>
            </a:extLst>
          </p:cNvPr>
          <p:cNvSpPr/>
          <p:nvPr/>
        </p:nvSpPr>
        <p:spPr>
          <a:xfrm>
            <a:off x="3203848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9976F3-7514-4A01-8B95-5FD7E5AAED23}"/>
              </a:ext>
            </a:extLst>
          </p:cNvPr>
          <p:cNvSpPr/>
          <p:nvPr/>
        </p:nvSpPr>
        <p:spPr>
          <a:xfrm>
            <a:off x="6228184" y="5666928"/>
            <a:ext cx="2808312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3DA9182-A6C1-4B4A-9EBC-0BFB53E7C084}"/>
              </a:ext>
            </a:extLst>
          </p:cNvPr>
          <p:cNvSpPr/>
          <p:nvPr/>
        </p:nvSpPr>
        <p:spPr>
          <a:xfrm>
            <a:off x="179512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Importo attività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9643CE-39A8-4AF2-9649-CCD7D8D861F9}"/>
              </a:ext>
            </a:extLst>
          </p:cNvPr>
          <p:cNvSpPr/>
          <p:nvPr/>
        </p:nvSpPr>
        <p:spPr>
          <a:xfrm>
            <a:off x="3203848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Quota contributo UE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5D6352-691B-4A67-AD49-AF4263D745B5}"/>
              </a:ext>
            </a:extLst>
          </p:cNvPr>
          <p:cNvSpPr/>
          <p:nvPr/>
        </p:nvSpPr>
        <p:spPr>
          <a:xfrm>
            <a:off x="6228184" y="530688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b="1" dirty="0">
                <a:solidFill>
                  <a:srgbClr val="FF0000"/>
                </a:solidFill>
              </a:rPr>
              <a:t>Stima avanzamento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 fine programma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53B23F-12EB-4E65-A1E4-AB1C532F0BAE}"/>
              </a:ext>
            </a:extLst>
          </p:cNvPr>
          <p:cNvSpPr/>
          <p:nvPr/>
        </p:nvSpPr>
        <p:spPr>
          <a:xfrm>
            <a:off x="251520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2016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92E674F-096A-4277-809C-72C2E2BC6902}"/>
              </a:ext>
            </a:extLst>
          </p:cNvPr>
          <p:cNvSpPr/>
          <p:nvPr/>
        </p:nvSpPr>
        <p:spPr>
          <a:xfrm>
            <a:off x="2414348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2017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5216D13-EC1A-4746-A57D-B7B2E9C2BFE2}"/>
              </a:ext>
            </a:extLst>
          </p:cNvPr>
          <p:cNvSpPr/>
          <p:nvPr/>
        </p:nvSpPr>
        <p:spPr>
          <a:xfrm>
            <a:off x="4574348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6326DD0-0026-4FE9-99B3-C5312DE1404E}"/>
              </a:ext>
            </a:extLst>
          </p:cNvPr>
          <p:cNvSpPr/>
          <p:nvPr/>
        </p:nvSpPr>
        <p:spPr>
          <a:xfrm>
            <a:off x="6737176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2019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32F667FC-F21E-4177-9233-E6C64AEF0917}"/>
              </a:ext>
            </a:extLst>
          </p:cNvPr>
          <p:cNvSpPr/>
          <p:nvPr/>
        </p:nvSpPr>
        <p:spPr>
          <a:xfrm>
            <a:off x="3201740" y="620688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inizio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1.10.2017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riangolo isoscele 39">
            <a:extLst>
              <a:ext uri="{FF2B5EF4-FFF2-40B4-BE49-F238E27FC236}">
                <a16:creationId xmlns:a16="http://schemas.microsoft.com/office/drawing/2014/main" id="{20F1A664-868F-4705-83E8-7601AADDB2ED}"/>
              </a:ext>
            </a:extLst>
          </p:cNvPr>
          <p:cNvSpPr/>
          <p:nvPr/>
        </p:nvSpPr>
        <p:spPr>
          <a:xfrm flipV="1">
            <a:off x="3777804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280D21A-44F4-4477-90E0-E243BD981F27}"/>
              </a:ext>
            </a:extLst>
          </p:cNvPr>
          <p:cNvSpPr/>
          <p:nvPr/>
        </p:nvSpPr>
        <p:spPr>
          <a:xfrm>
            <a:off x="189583" y="4786739"/>
            <a:ext cx="5822280" cy="37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14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+mn-lt"/>
                <a:ea typeface="+mn-ea"/>
              </a:rPr>
              <a:t>www.telt-sas.com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0BA8875-4F2C-494E-A3CF-C6D77DB3A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2" t="62600" r="6951" b="26877"/>
          <a:stretch/>
        </p:blipFill>
        <p:spPr>
          <a:xfrm>
            <a:off x="5029548" y="3153648"/>
            <a:ext cx="3981445" cy="1715512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EFCE7BD0-36AE-41EF-A74A-289413D5A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49540" r="62599" b="48036"/>
          <a:stretch/>
        </p:blipFill>
        <p:spPr>
          <a:xfrm>
            <a:off x="5029548" y="2713486"/>
            <a:ext cx="3981445" cy="492744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AB206763-A8B7-468D-A334-3017B85E80AF}"/>
              </a:ext>
            </a:extLst>
          </p:cNvPr>
          <p:cNvSpPr/>
          <p:nvPr/>
        </p:nvSpPr>
        <p:spPr>
          <a:xfrm>
            <a:off x="5010847" y="2708920"/>
            <a:ext cx="4018849" cy="2160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07ABDB53-0631-4841-989A-12D8D0B7376C}"/>
              </a:ext>
            </a:extLst>
          </p:cNvPr>
          <p:cNvSpPr/>
          <p:nvPr/>
        </p:nvSpPr>
        <p:spPr>
          <a:xfrm>
            <a:off x="6516216" y="1628800"/>
            <a:ext cx="1512168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it-IT" sz="1800" b="1" i="1" dirty="0">
                <a:solidFill>
                  <a:schemeClr val="bg1"/>
                </a:solidFill>
                <a:sym typeface="Symbol" panose="05050102010706020507" pitchFamily="18" charset="2"/>
              </a:rPr>
              <a:t>Gara TELT</a:t>
            </a:r>
            <a:endParaRPr lang="it-IT" sz="1800" b="1" i="1" dirty="0">
              <a:solidFill>
                <a:schemeClr val="bg1"/>
              </a:solidFill>
            </a:endParaRPr>
          </a:p>
        </p:txBody>
      </p:sp>
      <p:sp>
        <p:nvSpPr>
          <p:cNvPr id="37" name="Triangolo isoscele 36">
            <a:extLst>
              <a:ext uri="{FF2B5EF4-FFF2-40B4-BE49-F238E27FC236}">
                <a16:creationId xmlns:a16="http://schemas.microsoft.com/office/drawing/2014/main" id="{F27FF1FA-C3B4-4F83-AD0B-181EAA06BEAA}"/>
              </a:ext>
            </a:extLst>
          </p:cNvPr>
          <p:cNvSpPr/>
          <p:nvPr/>
        </p:nvSpPr>
        <p:spPr>
          <a:xfrm>
            <a:off x="7154639" y="1507356"/>
            <a:ext cx="216024" cy="144016"/>
          </a:xfrm>
          <a:prstGeom prst="triangl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19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5893B6-F7D1-45C2-8B80-D81812A12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0"/>
          <a:stretch/>
        </p:blipFill>
        <p:spPr>
          <a:xfrm>
            <a:off x="189583" y="1989138"/>
            <a:ext cx="5822280" cy="3168054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01E1FD07-153D-4960-BCD7-36CAD66664D9}"/>
              </a:ext>
            </a:extLst>
          </p:cNvPr>
          <p:cNvSpPr/>
          <p:nvPr/>
        </p:nvSpPr>
        <p:spPr>
          <a:xfrm>
            <a:off x="5606752" y="1082700"/>
            <a:ext cx="2160000" cy="152376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Avanzamento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elettrodotto Susa Venaus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303753-5C43-4A21-92EC-AB80C649FAF0}"/>
              </a:ext>
            </a:extLst>
          </p:cNvPr>
          <p:cNvSpPr/>
          <p:nvPr/>
        </p:nvSpPr>
        <p:spPr>
          <a:xfrm>
            <a:off x="179512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M€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EB36C8-169C-48E7-96BA-B6A092440EA4}"/>
              </a:ext>
            </a:extLst>
          </p:cNvPr>
          <p:cNvSpPr/>
          <p:nvPr/>
        </p:nvSpPr>
        <p:spPr>
          <a:xfrm>
            <a:off x="3203848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9976F3-7514-4A01-8B95-5FD7E5AAED23}"/>
              </a:ext>
            </a:extLst>
          </p:cNvPr>
          <p:cNvSpPr/>
          <p:nvPr/>
        </p:nvSpPr>
        <p:spPr>
          <a:xfrm>
            <a:off x="6228184" y="5666928"/>
            <a:ext cx="2808312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3DA9182-A6C1-4B4A-9EBC-0BFB53E7C084}"/>
              </a:ext>
            </a:extLst>
          </p:cNvPr>
          <p:cNvSpPr/>
          <p:nvPr/>
        </p:nvSpPr>
        <p:spPr>
          <a:xfrm>
            <a:off x="179512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Importo attività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9643CE-39A8-4AF2-9649-CCD7D8D861F9}"/>
              </a:ext>
            </a:extLst>
          </p:cNvPr>
          <p:cNvSpPr/>
          <p:nvPr/>
        </p:nvSpPr>
        <p:spPr>
          <a:xfrm>
            <a:off x="3203848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Quota contributo UE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5D6352-691B-4A67-AD49-AF4263D745B5}"/>
              </a:ext>
            </a:extLst>
          </p:cNvPr>
          <p:cNvSpPr/>
          <p:nvPr/>
        </p:nvSpPr>
        <p:spPr>
          <a:xfrm>
            <a:off x="6228184" y="530688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b="1" dirty="0">
                <a:solidFill>
                  <a:srgbClr val="FF0000"/>
                </a:solidFill>
              </a:rPr>
              <a:t>Stima avanzamento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 fine programma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53B23F-12EB-4E65-A1E4-AB1C532F0BAE}"/>
              </a:ext>
            </a:extLst>
          </p:cNvPr>
          <p:cNvSpPr/>
          <p:nvPr/>
        </p:nvSpPr>
        <p:spPr>
          <a:xfrm>
            <a:off x="251520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2016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92E674F-096A-4277-809C-72C2E2BC6902}"/>
              </a:ext>
            </a:extLst>
          </p:cNvPr>
          <p:cNvSpPr/>
          <p:nvPr/>
        </p:nvSpPr>
        <p:spPr>
          <a:xfrm>
            <a:off x="2414348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2017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5216D13-EC1A-4746-A57D-B7B2E9C2BFE2}"/>
              </a:ext>
            </a:extLst>
          </p:cNvPr>
          <p:cNvSpPr/>
          <p:nvPr/>
        </p:nvSpPr>
        <p:spPr>
          <a:xfrm>
            <a:off x="4574348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6326DD0-0026-4FE9-99B3-C5312DE1404E}"/>
              </a:ext>
            </a:extLst>
          </p:cNvPr>
          <p:cNvSpPr/>
          <p:nvPr/>
        </p:nvSpPr>
        <p:spPr>
          <a:xfrm>
            <a:off x="6737176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2019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280D21A-44F4-4477-90E0-E243BD981F27}"/>
              </a:ext>
            </a:extLst>
          </p:cNvPr>
          <p:cNvSpPr/>
          <p:nvPr/>
        </p:nvSpPr>
        <p:spPr>
          <a:xfrm>
            <a:off x="189583" y="4786739"/>
            <a:ext cx="5822280" cy="37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14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+mn-lt"/>
                <a:ea typeface="+mn-ea"/>
              </a:rPr>
              <a:t>www.telt-sas.com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4DB3E7AA-45ED-40B0-B4F2-9BF148964203}"/>
              </a:ext>
            </a:extLst>
          </p:cNvPr>
          <p:cNvSpPr/>
          <p:nvPr/>
        </p:nvSpPr>
        <p:spPr>
          <a:xfrm>
            <a:off x="4932040" y="620688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inizio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1.7.2018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riangolo isoscele 31">
            <a:extLst>
              <a:ext uri="{FF2B5EF4-FFF2-40B4-BE49-F238E27FC236}">
                <a16:creationId xmlns:a16="http://schemas.microsoft.com/office/drawing/2014/main" id="{313A2114-A80D-4DD9-89F9-B0F605A013D6}"/>
              </a:ext>
            </a:extLst>
          </p:cNvPr>
          <p:cNvSpPr/>
          <p:nvPr/>
        </p:nvSpPr>
        <p:spPr>
          <a:xfrm flipV="1">
            <a:off x="5508104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C5F31864-F8A1-4D85-A359-85AD5F6B6763}"/>
              </a:ext>
            </a:extLst>
          </p:cNvPr>
          <p:cNvSpPr/>
          <p:nvPr/>
        </p:nvSpPr>
        <p:spPr>
          <a:xfrm>
            <a:off x="7092280" y="614847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fine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30.6.2019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riangolo isoscele 37">
            <a:extLst>
              <a:ext uri="{FF2B5EF4-FFF2-40B4-BE49-F238E27FC236}">
                <a16:creationId xmlns:a16="http://schemas.microsoft.com/office/drawing/2014/main" id="{E4675E70-9332-4941-92E9-F670E606248B}"/>
              </a:ext>
            </a:extLst>
          </p:cNvPr>
          <p:cNvSpPr/>
          <p:nvPr/>
        </p:nvSpPr>
        <p:spPr>
          <a:xfrm flipV="1">
            <a:off x="7668344" y="1046895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4222C669-1589-4A24-89FF-F65F6C32B9C5}"/>
              </a:ext>
            </a:extLst>
          </p:cNvPr>
          <p:cNvGrpSpPr/>
          <p:nvPr/>
        </p:nvGrpSpPr>
        <p:grpSpPr>
          <a:xfrm>
            <a:off x="5036470" y="2359931"/>
            <a:ext cx="3993226" cy="2479901"/>
            <a:chOff x="5036470" y="2359931"/>
            <a:chExt cx="3993226" cy="2479901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8D3AD33-EDC1-4510-BD86-1F23D6188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99" t="85514" r="9051" b="8000"/>
            <a:stretch/>
          </p:blipFill>
          <p:spPr>
            <a:xfrm>
              <a:off x="5036470" y="3428999"/>
              <a:ext cx="3927373" cy="1410833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933CA21-631F-4873-9732-CAA0C25EBA50}"/>
                </a:ext>
              </a:extLst>
            </p:cNvPr>
            <p:cNvSpPr/>
            <p:nvPr/>
          </p:nvSpPr>
          <p:spPr>
            <a:xfrm>
              <a:off x="5036470" y="2708920"/>
              <a:ext cx="3993226" cy="864096"/>
            </a:xfrm>
            <a:prstGeom prst="rect">
              <a:avLst/>
            </a:prstGeom>
            <a:solidFill>
              <a:srgbClr val="F5F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4CD7E392-2F76-4770-A128-64CE84118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95514">
              <a:off x="5363547" y="2359931"/>
              <a:ext cx="3273216" cy="1839730"/>
            </a:xfrm>
            <a:prstGeom prst="rect">
              <a:avLst/>
            </a:prstGeom>
          </p:spPr>
        </p:pic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AB206763-A8B7-468D-A334-3017B85E80AF}"/>
              </a:ext>
            </a:extLst>
          </p:cNvPr>
          <p:cNvSpPr/>
          <p:nvPr/>
        </p:nvSpPr>
        <p:spPr>
          <a:xfrm>
            <a:off x="5010847" y="2708920"/>
            <a:ext cx="4018849" cy="2160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476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140D15F8-EF2F-4488-AE02-D33F71FF5C2C}"/>
              </a:ext>
            </a:extLst>
          </p:cNvPr>
          <p:cNvSpPr/>
          <p:nvPr/>
        </p:nvSpPr>
        <p:spPr>
          <a:xfrm>
            <a:off x="4022873" y="1082700"/>
            <a:ext cx="4295948" cy="152376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B2D830C-6E45-4EE8-9334-3F802F14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26407"/>
            <a:ext cx="8712969" cy="2942754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Avanzamento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pozzo 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Avrieux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303753-5C43-4A21-92EC-AB80C649FAF0}"/>
              </a:ext>
            </a:extLst>
          </p:cNvPr>
          <p:cNvSpPr/>
          <p:nvPr/>
        </p:nvSpPr>
        <p:spPr>
          <a:xfrm>
            <a:off x="179512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313 M€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EB36C8-169C-48E7-96BA-B6A092440EA4}"/>
              </a:ext>
            </a:extLst>
          </p:cNvPr>
          <p:cNvSpPr/>
          <p:nvPr/>
        </p:nvSpPr>
        <p:spPr>
          <a:xfrm>
            <a:off x="3203848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9976F3-7514-4A01-8B95-5FD7E5AAED23}"/>
              </a:ext>
            </a:extLst>
          </p:cNvPr>
          <p:cNvSpPr/>
          <p:nvPr/>
        </p:nvSpPr>
        <p:spPr>
          <a:xfrm>
            <a:off x="6228184" y="5666928"/>
            <a:ext cx="2808312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sym typeface="Symbol" panose="05050102010706020507" pitchFamily="18" charset="2"/>
              </a:rPr>
              <a:t>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3DA9182-A6C1-4B4A-9EBC-0BFB53E7C084}"/>
              </a:ext>
            </a:extLst>
          </p:cNvPr>
          <p:cNvSpPr/>
          <p:nvPr/>
        </p:nvSpPr>
        <p:spPr>
          <a:xfrm>
            <a:off x="179512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Importo attività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9643CE-39A8-4AF2-9649-CCD7D8D861F9}"/>
              </a:ext>
            </a:extLst>
          </p:cNvPr>
          <p:cNvSpPr/>
          <p:nvPr/>
        </p:nvSpPr>
        <p:spPr>
          <a:xfrm>
            <a:off x="3203848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Quota contributo UE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5D6352-691B-4A67-AD49-AF4263D745B5}"/>
              </a:ext>
            </a:extLst>
          </p:cNvPr>
          <p:cNvSpPr/>
          <p:nvPr/>
        </p:nvSpPr>
        <p:spPr>
          <a:xfrm>
            <a:off x="6228184" y="530688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b="1" dirty="0">
                <a:solidFill>
                  <a:srgbClr val="FF0000"/>
                </a:solidFill>
              </a:rPr>
              <a:t>Stima avanzamento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 fine programma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53B23F-12EB-4E65-A1E4-AB1C532F0BAE}"/>
              </a:ext>
            </a:extLst>
          </p:cNvPr>
          <p:cNvSpPr/>
          <p:nvPr/>
        </p:nvSpPr>
        <p:spPr>
          <a:xfrm>
            <a:off x="251520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2016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92E674F-096A-4277-809C-72C2E2BC6902}"/>
              </a:ext>
            </a:extLst>
          </p:cNvPr>
          <p:cNvSpPr/>
          <p:nvPr/>
        </p:nvSpPr>
        <p:spPr>
          <a:xfrm>
            <a:off x="2414348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2017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5216D13-EC1A-4746-A57D-B7B2E9C2BFE2}"/>
              </a:ext>
            </a:extLst>
          </p:cNvPr>
          <p:cNvSpPr/>
          <p:nvPr/>
        </p:nvSpPr>
        <p:spPr>
          <a:xfrm>
            <a:off x="4574348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6326DD0-0026-4FE9-99B3-C5312DE1404E}"/>
              </a:ext>
            </a:extLst>
          </p:cNvPr>
          <p:cNvSpPr/>
          <p:nvPr/>
        </p:nvSpPr>
        <p:spPr>
          <a:xfrm>
            <a:off x="6737176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2019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280D21A-44F4-4477-90E0-E243BD981F27}"/>
              </a:ext>
            </a:extLst>
          </p:cNvPr>
          <p:cNvSpPr/>
          <p:nvPr/>
        </p:nvSpPr>
        <p:spPr>
          <a:xfrm>
            <a:off x="189583" y="4786739"/>
            <a:ext cx="5822280" cy="37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14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+mn-lt"/>
                <a:ea typeface="+mn-ea"/>
              </a:rPr>
              <a:t>www.telt-sas.com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09238A3-B0AA-4B27-B05E-D74668E55B78}"/>
              </a:ext>
            </a:extLst>
          </p:cNvPr>
          <p:cNvSpPr/>
          <p:nvPr/>
        </p:nvSpPr>
        <p:spPr>
          <a:xfrm>
            <a:off x="3348161" y="620688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inizio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1.10.2017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A0EBA370-AAB4-4B1E-9CB3-22467731D425}"/>
              </a:ext>
            </a:extLst>
          </p:cNvPr>
          <p:cNvSpPr/>
          <p:nvPr/>
        </p:nvSpPr>
        <p:spPr>
          <a:xfrm flipV="1">
            <a:off x="3924225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E169124D-46BF-40B3-A51A-27CCB5EAF8CF}"/>
              </a:ext>
            </a:extLst>
          </p:cNvPr>
          <p:cNvSpPr/>
          <p:nvPr/>
        </p:nvSpPr>
        <p:spPr>
          <a:xfrm>
            <a:off x="7596336" y="614847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fine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30.9.2019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riangolo isoscele 36">
            <a:extLst>
              <a:ext uri="{FF2B5EF4-FFF2-40B4-BE49-F238E27FC236}">
                <a16:creationId xmlns:a16="http://schemas.microsoft.com/office/drawing/2014/main" id="{D177F5CB-50A6-41B8-8DB0-D7F66411B9FA}"/>
              </a:ext>
            </a:extLst>
          </p:cNvPr>
          <p:cNvSpPr/>
          <p:nvPr/>
        </p:nvSpPr>
        <p:spPr>
          <a:xfrm flipV="1">
            <a:off x="8172400" y="1046895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A1A71ABB-DA1F-4105-B189-C0F82FBCDFCA}"/>
              </a:ext>
            </a:extLst>
          </p:cNvPr>
          <p:cNvSpPr/>
          <p:nvPr/>
        </p:nvSpPr>
        <p:spPr>
          <a:xfrm>
            <a:off x="179513" y="1878508"/>
            <a:ext cx="8850184" cy="29906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67BBB2C7-ECE0-43A2-83DE-5753D42D3193}"/>
              </a:ext>
            </a:extLst>
          </p:cNvPr>
          <p:cNvSpPr/>
          <p:nvPr/>
        </p:nvSpPr>
        <p:spPr>
          <a:xfrm>
            <a:off x="2699792" y="1628799"/>
            <a:ext cx="1512168" cy="5205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1800" b="1" i="1" dirty="0">
                <a:solidFill>
                  <a:schemeClr val="bg1"/>
                </a:solidFill>
                <a:sym typeface="Symbol" panose="05050102010706020507" pitchFamily="18" charset="2"/>
              </a:rPr>
              <a:t>Gara TELT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sym typeface="Symbol" panose="05050102010706020507" pitchFamily="18" charset="2"/>
              </a:rPr>
              <a:t>22.6.2017</a:t>
            </a:r>
            <a:endParaRPr lang="it-IT" sz="1200" b="1" i="1" dirty="0">
              <a:solidFill>
                <a:schemeClr val="bg1"/>
              </a:solidFill>
            </a:endParaRPr>
          </a:p>
        </p:txBody>
      </p:sp>
      <p:sp>
        <p:nvSpPr>
          <p:cNvPr id="41" name="Triangolo isoscele 40">
            <a:extLst>
              <a:ext uri="{FF2B5EF4-FFF2-40B4-BE49-F238E27FC236}">
                <a16:creationId xmlns:a16="http://schemas.microsoft.com/office/drawing/2014/main" id="{8F7C2C5E-74EA-4057-8847-A76D235CCB3F}"/>
              </a:ext>
            </a:extLst>
          </p:cNvPr>
          <p:cNvSpPr/>
          <p:nvPr/>
        </p:nvSpPr>
        <p:spPr>
          <a:xfrm>
            <a:off x="3338215" y="1507356"/>
            <a:ext cx="216024" cy="144016"/>
          </a:xfrm>
          <a:prstGeom prst="triangl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34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9C67C153-DDAA-40E7-9D3A-6A4506A7DC2B}"/>
              </a:ext>
            </a:extLst>
          </p:cNvPr>
          <p:cNvGrpSpPr/>
          <p:nvPr/>
        </p:nvGrpSpPr>
        <p:grpSpPr>
          <a:xfrm>
            <a:off x="2278066" y="2009924"/>
            <a:ext cx="2047071" cy="1589035"/>
            <a:chOff x="153244" y="2276872"/>
            <a:chExt cx="1859458" cy="1930349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A06BFC70-C392-44E8-B58E-B9A5E4353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7" t="67576" r="8002" b="23176"/>
            <a:stretch/>
          </p:blipFill>
          <p:spPr>
            <a:xfrm>
              <a:off x="167134" y="3573016"/>
              <a:ext cx="1845568" cy="634205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AD7C5DE-3256-4F21-945C-A9EDA66A8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7" t="48950" r="8002" b="47424"/>
            <a:stretch/>
          </p:blipFill>
          <p:spPr>
            <a:xfrm>
              <a:off x="153244" y="3413571"/>
              <a:ext cx="1845568" cy="248668"/>
            </a:xfrm>
            <a:prstGeom prst="rect">
              <a:avLst/>
            </a:prstGeom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F5C32522-2103-40D4-9D7E-80BB4FE7C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95"/>
            <a:stretch/>
          </p:blipFill>
          <p:spPr>
            <a:xfrm>
              <a:off x="179512" y="2276872"/>
              <a:ext cx="1819300" cy="1136699"/>
            </a:xfrm>
            <a:prstGeom prst="rect">
              <a:avLst/>
            </a:prstGeom>
          </p:spPr>
        </p:pic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45431F61-6CBC-4F18-8B4E-DABAEE4EFC55}"/>
              </a:ext>
            </a:extLst>
          </p:cNvPr>
          <p:cNvGrpSpPr/>
          <p:nvPr/>
        </p:nvGrpSpPr>
        <p:grpSpPr>
          <a:xfrm>
            <a:off x="4354055" y="2005520"/>
            <a:ext cx="2050950" cy="1574479"/>
            <a:chOff x="2065237" y="2552032"/>
            <a:chExt cx="1862981" cy="1912666"/>
          </a:xfrm>
        </p:grpSpPr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1A9623B2-6829-42E6-B4AA-E0AA635FA4B3}"/>
                </a:ext>
              </a:extLst>
            </p:cNvPr>
            <p:cNvGrpSpPr/>
            <p:nvPr/>
          </p:nvGrpSpPr>
          <p:grpSpPr>
            <a:xfrm>
              <a:off x="2065237" y="2552032"/>
              <a:ext cx="1849848" cy="1912666"/>
              <a:chOff x="4450344" y="2452959"/>
              <a:chExt cx="1849848" cy="1912666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0886972-9D20-49C0-9891-8238BC5CE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874"/>
              <a:stretch/>
            </p:blipFill>
            <p:spPr>
              <a:xfrm>
                <a:off x="4486758" y="2452959"/>
                <a:ext cx="1813434" cy="1142049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5FE0B14D-059F-4444-A35B-88C7C7C609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574" t="48950" r="5900" b="39500"/>
              <a:stretch/>
            </p:blipFill>
            <p:spPr>
              <a:xfrm>
                <a:off x="4450344" y="3577093"/>
                <a:ext cx="1849847" cy="788532"/>
              </a:xfrm>
              <a:prstGeom prst="rect">
                <a:avLst/>
              </a:prstGeom>
            </p:spPr>
          </p:pic>
        </p:grpSp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BE44514E-EC2B-49E2-A1A7-DA974C7F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7" t="48950" r="8002" b="47424"/>
            <a:stretch/>
          </p:blipFill>
          <p:spPr>
            <a:xfrm>
              <a:off x="2082650" y="3681119"/>
              <a:ext cx="1845568" cy="248668"/>
            </a:xfrm>
            <a:prstGeom prst="rect">
              <a:avLst/>
            </a:prstGeom>
          </p:spPr>
        </p:pic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D4FB5085-44CB-4C3E-AE34-E7DBE39BC78F}"/>
              </a:ext>
            </a:extLst>
          </p:cNvPr>
          <p:cNvGrpSpPr/>
          <p:nvPr/>
        </p:nvGrpSpPr>
        <p:grpSpPr>
          <a:xfrm>
            <a:off x="2267744" y="3629266"/>
            <a:ext cx="2051291" cy="1570075"/>
            <a:chOff x="3941351" y="2557382"/>
            <a:chExt cx="1863291" cy="1907316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4D00F9E5-725E-47EE-AAB9-CB940B5E9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85"/>
            <a:stretch/>
          </p:blipFill>
          <p:spPr>
            <a:xfrm>
              <a:off x="3991655" y="2557382"/>
              <a:ext cx="1812629" cy="1165000"/>
            </a:xfrm>
            <a:prstGeom prst="rect">
              <a:avLst/>
            </a:prstGeom>
          </p:spPr>
        </p:pic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96944D1D-AEC6-41AF-A9AD-FDEB75049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8950" r="12201" b="38450"/>
            <a:stretch/>
          </p:blipFill>
          <p:spPr>
            <a:xfrm>
              <a:off x="3941351" y="3722382"/>
              <a:ext cx="1862933" cy="742316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0D31ED4F-0C19-4B79-BD98-062742C1B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7" t="48950" r="8002" b="47424"/>
            <a:stretch/>
          </p:blipFill>
          <p:spPr>
            <a:xfrm>
              <a:off x="3959074" y="3722382"/>
              <a:ext cx="1845568" cy="248668"/>
            </a:xfrm>
            <a:prstGeom prst="rect">
              <a:avLst/>
            </a:prstGeom>
          </p:spPr>
        </p:pic>
      </p:grpSp>
      <p:sp>
        <p:nvSpPr>
          <p:cNvPr id="27" name="Rettangolo 26">
            <a:extLst>
              <a:ext uri="{FF2B5EF4-FFF2-40B4-BE49-F238E27FC236}">
                <a16:creationId xmlns:a16="http://schemas.microsoft.com/office/drawing/2014/main" id="{EA7E9668-A8CE-4A86-87B1-52D54319A63C}"/>
              </a:ext>
            </a:extLst>
          </p:cNvPr>
          <p:cNvSpPr/>
          <p:nvPr/>
        </p:nvSpPr>
        <p:spPr>
          <a:xfrm>
            <a:off x="5606752" y="1082700"/>
            <a:ext cx="3744000" cy="152376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0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Avanzamento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lavori tunnel di base Francia e Italia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303753-5C43-4A21-92EC-AB80C649FAF0}"/>
              </a:ext>
            </a:extLst>
          </p:cNvPr>
          <p:cNvSpPr/>
          <p:nvPr/>
        </p:nvSpPr>
        <p:spPr>
          <a:xfrm>
            <a:off x="179512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556,7 M€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EB36C8-169C-48E7-96BA-B6A092440EA4}"/>
              </a:ext>
            </a:extLst>
          </p:cNvPr>
          <p:cNvSpPr/>
          <p:nvPr/>
        </p:nvSpPr>
        <p:spPr>
          <a:xfrm>
            <a:off x="3203848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9976F3-7514-4A01-8B95-5FD7E5AAED23}"/>
              </a:ext>
            </a:extLst>
          </p:cNvPr>
          <p:cNvSpPr/>
          <p:nvPr/>
        </p:nvSpPr>
        <p:spPr>
          <a:xfrm>
            <a:off x="6228184" y="5666928"/>
            <a:ext cx="2808312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3DA9182-A6C1-4B4A-9EBC-0BFB53E7C084}"/>
              </a:ext>
            </a:extLst>
          </p:cNvPr>
          <p:cNvSpPr/>
          <p:nvPr/>
        </p:nvSpPr>
        <p:spPr>
          <a:xfrm>
            <a:off x="179512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Importo attività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9643CE-39A8-4AF2-9649-CCD7D8D861F9}"/>
              </a:ext>
            </a:extLst>
          </p:cNvPr>
          <p:cNvSpPr/>
          <p:nvPr/>
        </p:nvSpPr>
        <p:spPr>
          <a:xfrm>
            <a:off x="3203848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Quota contributo UE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53B23F-12EB-4E65-A1E4-AB1C532F0BAE}"/>
              </a:ext>
            </a:extLst>
          </p:cNvPr>
          <p:cNvSpPr/>
          <p:nvPr/>
        </p:nvSpPr>
        <p:spPr>
          <a:xfrm>
            <a:off x="251520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2016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92E674F-096A-4277-809C-72C2E2BC6902}"/>
              </a:ext>
            </a:extLst>
          </p:cNvPr>
          <p:cNvSpPr/>
          <p:nvPr/>
        </p:nvSpPr>
        <p:spPr>
          <a:xfrm>
            <a:off x="2414348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2017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5216D13-EC1A-4746-A57D-B7B2E9C2BFE2}"/>
              </a:ext>
            </a:extLst>
          </p:cNvPr>
          <p:cNvSpPr/>
          <p:nvPr/>
        </p:nvSpPr>
        <p:spPr>
          <a:xfrm>
            <a:off x="4574348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6326DD0-0026-4FE9-99B3-C5312DE1404E}"/>
              </a:ext>
            </a:extLst>
          </p:cNvPr>
          <p:cNvSpPr/>
          <p:nvPr/>
        </p:nvSpPr>
        <p:spPr>
          <a:xfrm>
            <a:off x="6737176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2019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A4CFAEE-7EF1-46A4-A0CD-A5886BF1E644}"/>
              </a:ext>
            </a:extLst>
          </p:cNvPr>
          <p:cNvSpPr/>
          <p:nvPr/>
        </p:nvSpPr>
        <p:spPr>
          <a:xfrm>
            <a:off x="4932040" y="620688"/>
            <a:ext cx="2520280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inizio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1.7.2018 | 1.10.2018 | 1.1.2019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E789D94D-6F7B-4F01-B234-35B08489EE79}"/>
              </a:ext>
            </a:extLst>
          </p:cNvPr>
          <p:cNvSpPr/>
          <p:nvPr/>
        </p:nvSpPr>
        <p:spPr>
          <a:xfrm flipV="1">
            <a:off x="5508104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riangolo isoscele 34">
            <a:extLst>
              <a:ext uri="{FF2B5EF4-FFF2-40B4-BE49-F238E27FC236}">
                <a16:creationId xmlns:a16="http://schemas.microsoft.com/office/drawing/2014/main" id="{FBC5AA48-28ED-4847-8388-AD29B65F21BF}"/>
              </a:ext>
            </a:extLst>
          </p:cNvPr>
          <p:cNvSpPr/>
          <p:nvPr/>
        </p:nvSpPr>
        <p:spPr>
          <a:xfrm flipV="1">
            <a:off x="6660232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Triangolo isoscele 36">
            <a:extLst>
              <a:ext uri="{FF2B5EF4-FFF2-40B4-BE49-F238E27FC236}">
                <a16:creationId xmlns:a16="http://schemas.microsoft.com/office/drawing/2014/main" id="{23CC8F45-BBA7-40EE-909E-CEE7A25ED936}"/>
              </a:ext>
            </a:extLst>
          </p:cNvPr>
          <p:cNvSpPr/>
          <p:nvPr/>
        </p:nvSpPr>
        <p:spPr>
          <a:xfrm flipV="1">
            <a:off x="6084168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6A1FECF9-CA43-4A3B-8D46-7F8D0F394051}"/>
              </a:ext>
            </a:extLst>
          </p:cNvPr>
          <p:cNvSpPr/>
          <p:nvPr/>
        </p:nvSpPr>
        <p:spPr>
          <a:xfrm>
            <a:off x="3851920" y="1606722"/>
            <a:ext cx="2592288" cy="3821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it-IT" sz="1800" b="1" i="1" dirty="0">
                <a:solidFill>
                  <a:schemeClr val="bg1"/>
                </a:solidFill>
                <a:sym typeface="Symbol" panose="05050102010706020507" pitchFamily="18" charset="2"/>
              </a:rPr>
              <a:t>Gare TELT</a:t>
            </a:r>
            <a:endParaRPr lang="it-IT" sz="1800" b="1" i="1" dirty="0">
              <a:solidFill>
                <a:schemeClr val="bg1"/>
              </a:solidFill>
            </a:endParaRPr>
          </a:p>
        </p:txBody>
      </p:sp>
      <p:sp>
        <p:nvSpPr>
          <p:cNvPr id="40" name="Triangolo isoscele 39">
            <a:extLst>
              <a:ext uri="{FF2B5EF4-FFF2-40B4-BE49-F238E27FC236}">
                <a16:creationId xmlns:a16="http://schemas.microsoft.com/office/drawing/2014/main" id="{9BF8ABB3-83EA-4ABD-A614-303A1291AF31}"/>
              </a:ext>
            </a:extLst>
          </p:cNvPr>
          <p:cNvSpPr/>
          <p:nvPr/>
        </p:nvSpPr>
        <p:spPr>
          <a:xfrm>
            <a:off x="3914279" y="1484784"/>
            <a:ext cx="216024" cy="144016"/>
          </a:xfrm>
          <a:prstGeom prst="triangl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Triangolo isoscele 40">
            <a:extLst>
              <a:ext uri="{FF2B5EF4-FFF2-40B4-BE49-F238E27FC236}">
                <a16:creationId xmlns:a16="http://schemas.microsoft.com/office/drawing/2014/main" id="{5388C4EA-72D0-45A6-8C02-3C85AEC1C237}"/>
              </a:ext>
            </a:extLst>
          </p:cNvPr>
          <p:cNvSpPr/>
          <p:nvPr/>
        </p:nvSpPr>
        <p:spPr>
          <a:xfrm>
            <a:off x="5508104" y="1484784"/>
            <a:ext cx="216024" cy="144016"/>
          </a:xfrm>
          <a:prstGeom prst="triangl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Triangolo isoscele 41">
            <a:extLst>
              <a:ext uri="{FF2B5EF4-FFF2-40B4-BE49-F238E27FC236}">
                <a16:creationId xmlns:a16="http://schemas.microsoft.com/office/drawing/2014/main" id="{DD96CEC9-B1AA-4244-B01C-3477540A0EA8}"/>
              </a:ext>
            </a:extLst>
          </p:cNvPr>
          <p:cNvSpPr/>
          <p:nvPr/>
        </p:nvSpPr>
        <p:spPr>
          <a:xfrm>
            <a:off x="6084168" y="1484784"/>
            <a:ext cx="216024" cy="144016"/>
          </a:xfrm>
          <a:prstGeom prst="triangl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41D0A7E0-1104-4DA1-BCE2-045822484187}"/>
              </a:ext>
            </a:extLst>
          </p:cNvPr>
          <p:cNvGrpSpPr/>
          <p:nvPr/>
        </p:nvGrpSpPr>
        <p:grpSpPr>
          <a:xfrm>
            <a:off x="7156570" y="2013680"/>
            <a:ext cx="2009977" cy="2854376"/>
            <a:chOff x="6635427" y="1364014"/>
            <a:chExt cx="2477021" cy="3560671"/>
          </a:xfrm>
        </p:grpSpPr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C7ACA6CF-39D6-4647-82AB-C5D3BC915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48950" r="41599" b="16400"/>
            <a:stretch/>
          </p:blipFill>
          <p:spPr>
            <a:xfrm>
              <a:off x="6635427" y="2548421"/>
              <a:ext cx="2477021" cy="2376264"/>
            </a:xfrm>
            <a:prstGeom prst="rect">
              <a:avLst/>
            </a:prstGeom>
          </p:spPr>
        </p:pic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46BA0632-6AF1-4B83-AA2F-391DEC106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050"/>
            <a:stretch/>
          </p:blipFill>
          <p:spPr>
            <a:xfrm>
              <a:off x="6657884" y="1364014"/>
              <a:ext cx="2413056" cy="1188076"/>
            </a:xfrm>
            <a:prstGeom prst="rect">
              <a:avLst/>
            </a:prstGeom>
          </p:spPr>
        </p:pic>
      </p:grpSp>
      <p:sp>
        <p:nvSpPr>
          <p:cNvPr id="61" name="Rettangolo 60">
            <a:extLst>
              <a:ext uri="{FF2B5EF4-FFF2-40B4-BE49-F238E27FC236}">
                <a16:creationId xmlns:a16="http://schemas.microsoft.com/office/drawing/2014/main" id="{E53187E1-9BB4-43D2-848E-FA8E807459A9}"/>
              </a:ext>
            </a:extLst>
          </p:cNvPr>
          <p:cNvSpPr/>
          <p:nvPr/>
        </p:nvSpPr>
        <p:spPr>
          <a:xfrm>
            <a:off x="179513" y="1940808"/>
            <a:ext cx="6336703" cy="32883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979185E3-67EB-4594-A3B6-2749F885311F}"/>
              </a:ext>
            </a:extLst>
          </p:cNvPr>
          <p:cNvGrpSpPr/>
          <p:nvPr/>
        </p:nvGrpSpPr>
        <p:grpSpPr>
          <a:xfrm>
            <a:off x="4371035" y="3622047"/>
            <a:ext cx="2031780" cy="1557770"/>
            <a:chOff x="194803" y="3606986"/>
            <a:chExt cx="2031780" cy="1557770"/>
          </a:xfrm>
        </p:grpSpPr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1AF03B46-B548-4ECC-8488-E4336AB4D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32"/>
            <a:stretch/>
          </p:blipFill>
          <p:spPr>
            <a:xfrm>
              <a:off x="218005" y="3606986"/>
              <a:ext cx="2008578" cy="949468"/>
            </a:xfrm>
            <a:prstGeom prst="rect">
              <a:avLst/>
            </a:prstGeom>
          </p:spPr>
        </p:pic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7DF99453-79B1-4078-80C2-FA0751871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0" t="59450" r="11150" b="31845"/>
            <a:stretch/>
          </p:blipFill>
          <p:spPr>
            <a:xfrm>
              <a:off x="218427" y="4668231"/>
              <a:ext cx="2008156" cy="496525"/>
            </a:xfrm>
            <a:prstGeom prst="rect">
              <a:avLst/>
            </a:prstGeom>
          </p:spPr>
        </p:pic>
        <p:pic>
          <p:nvPicPr>
            <p:cNvPr id="66" name="Immagine 65">
              <a:extLst>
                <a:ext uri="{FF2B5EF4-FFF2-40B4-BE49-F238E27FC236}">
                  <a16:creationId xmlns:a16="http://schemas.microsoft.com/office/drawing/2014/main" id="{1EA31EDF-DAD7-4B8C-908B-902E9B394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7" t="48950" r="8002" b="47424"/>
            <a:stretch/>
          </p:blipFill>
          <p:spPr>
            <a:xfrm>
              <a:off x="194803" y="4535935"/>
              <a:ext cx="2031780" cy="204700"/>
            </a:xfrm>
            <a:prstGeom prst="rect">
              <a:avLst/>
            </a:prstGeom>
          </p:spPr>
        </p:pic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5D6352-691B-4A67-AD49-AF4263D745B5}"/>
              </a:ext>
            </a:extLst>
          </p:cNvPr>
          <p:cNvSpPr/>
          <p:nvPr/>
        </p:nvSpPr>
        <p:spPr>
          <a:xfrm>
            <a:off x="6228184" y="5013176"/>
            <a:ext cx="2808312" cy="653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b="1" dirty="0">
                <a:solidFill>
                  <a:srgbClr val="FF0000"/>
                </a:solidFill>
              </a:rPr>
              <a:t>Stima avanzamento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 fine programma</a:t>
            </a:r>
          </a:p>
        </p:txBody>
      </p: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A3140A65-D35F-4665-88BC-1F8DC74CAE77}"/>
              </a:ext>
            </a:extLst>
          </p:cNvPr>
          <p:cNvGrpSpPr/>
          <p:nvPr/>
        </p:nvGrpSpPr>
        <p:grpSpPr>
          <a:xfrm>
            <a:off x="227824" y="2013680"/>
            <a:ext cx="2041135" cy="1879760"/>
            <a:chOff x="4351356" y="2023783"/>
            <a:chExt cx="2041135" cy="1879760"/>
          </a:xfrm>
        </p:grpSpPr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78153348-E0AB-422E-B8EE-203A323D9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1" t="48950" r="41600" b="47617"/>
            <a:stretch/>
          </p:blipFill>
          <p:spPr>
            <a:xfrm>
              <a:off x="4351356" y="2942062"/>
              <a:ext cx="2041135" cy="23696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08B7174E-2620-4B71-9BA7-784F72F9B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233"/>
            <a:stretch/>
          </p:blipFill>
          <p:spPr>
            <a:xfrm>
              <a:off x="4378631" y="2023783"/>
              <a:ext cx="2004010" cy="918279"/>
            </a:xfrm>
            <a:prstGeom prst="rect">
              <a:avLst/>
            </a:prstGeom>
          </p:spPr>
        </p:pic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85CB57C4-DD61-44DC-B061-5F9A5D9D1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0" t="67437" r="61550" b="16400"/>
            <a:stretch/>
          </p:blipFill>
          <p:spPr>
            <a:xfrm>
              <a:off x="4378632" y="3140968"/>
              <a:ext cx="2004010" cy="762575"/>
            </a:xfrm>
            <a:prstGeom prst="rect">
              <a:avLst/>
            </a:prstGeom>
          </p:spPr>
        </p:pic>
      </p:grpSp>
      <p:sp>
        <p:nvSpPr>
          <p:cNvPr id="74" name="Rettangolo 73">
            <a:extLst>
              <a:ext uri="{FF2B5EF4-FFF2-40B4-BE49-F238E27FC236}">
                <a16:creationId xmlns:a16="http://schemas.microsoft.com/office/drawing/2014/main" id="{CE2ED722-0F15-4055-B2F2-1FC1BEB38536}"/>
              </a:ext>
            </a:extLst>
          </p:cNvPr>
          <p:cNvSpPr/>
          <p:nvPr/>
        </p:nvSpPr>
        <p:spPr>
          <a:xfrm>
            <a:off x="189583" y="4786739"/>
            <a:ext cx="5822280" cy="37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14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+mn-lt"/>
                <a:ea typeface="+mn-ea"/>
              </a:rPr>
              <a:t>www.telt-sas.com</a:t>
            </a: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185C7711-556D-4782-8D2D-3E0A29C2779B}"/>
              </a:ext>
            </a:extLst>
          </p:cNvPr>
          <p:cNvSpPr/>
          <p:nvPr/>
        </p:nvSpPr>
        <p:spPr>
          <a:xfrm>
            <a:off x="7092536" y="1944885"/>
            <a:ext cx="2304000" cy="30299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69E531FA-2B50-41A0-AF54-254624511099}"/>
              </a:ext>
            </a:extLst>
          </p:cNvPr>
          <p:cNvCxnSpPr/>
          <p:nvPr/>
        </p:nvCxnSpPr>
        <p:spPr>
          <a:xfrm>
            <a:off x="7092536" y="1844824"/>
            <a:ext cx="19439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ttangolo 77">
            <a:extLst>
              <a:ext uri="{FF2B5EF4-FFF2-40B4-BE49-F238E27FC236}">
                <a16:creationId xmlns:a16="http://schemas.microsoft.com/office/drawing/2014/main" id="{9F8101D6-9F44-49CA-A1A9-E0B50B844C6B}"/>
              </a:ext>
            </a:extLst>
          </p:cNvPr>
          <p:cNvSpPr/>
          <p:nvPr/>
        </p:nvSpPr>
        <p:spPr>
          <a:xfrm>
            <a:off x="7092536" y="1475693"/>
            <a:ext cx="1871712" cy="382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1800" b="1" i="1" dirty="0">
                <a:solidFill>
                  <a:srgbClr val="FF0000"/>
                </a:solidFill>
                <a:sym typeface="Symbol" panose="05050102010706020507" pitchFamily="18" charset="2"/>
              </a:rPr>
              <a:t>dal 2020</a:t>
            </a:r>
            <a:endParaRPr lang="it-IT" sz="1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0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lum bright="-40000" contrast="-20000"/>
          </a:blip>
          <a:srcRect t="31695" b="9802"/>
          <a:stretch/>
        </p:blipFill>
        <p:spPr>
          <a:xfrm>
            <a:off x="13" y="535709"/>
            <a:ext cx="9143987" cy="594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3210" r="21270" b="88310"/>
          <a:stretch/>
        </p:blipFill>
        <p:spPr>
          <a:xfrm>
            <a:off x="0" y="543198"/>
            <a:ext cx="3850127" cy="46789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28396" t="90233" r="28542" b="485"/>
          <a:stretch/>
        </p:blipFill>
        <p:spPr>
          <a:xfrm>
            <a:off x="6578999" y="543198"/>
            <a:ext cx="2565001" cy="720000"/>
          </a:xfrm>
          <a:prstGeom prst="rect">
            <a:avLst/>
          </a:prstGeom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057659BC-9A9C-4203-9C79-4D4FAF3B0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Previsione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stima perdita contributo europeo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D599005-DBC4-49A0-A7FB-934E370ED528}"/>
              </a:ext>
            </a:extLst>
          </p:cNvPr>
          <p:cNvGrpSpPr/>
          <p:nvPr/>
        </p:nvGrpSpPr>
        <p:grpSpPr>
          <a:xfrm>
            <a:off x="179512" y="1808587"/>
            <a:ext cx="8568952" cy="4362396"/>
            <a:chOff x="179512" y="1385413"/>
            <a:chExt cx="5832648" cy="3197873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A18E6602-FB6B-47B8-856E-5459F9A676DB}"/>
                </a:ext>
              </a:extLst>
            </p:cNvPr>
            <p:cNvSpPr/>
            <p:nvPr/>
          </p:nvSpPr>
          <p:spPr>
            <a:xfrm>
              <a:off x="3203848" y="1747612"/>
              <a:ext cx="2808312" cy="72008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813,8 M€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18D15CD-9B28-452C-94D8-DC98AB2A1225}"/>
                </a:ext>
              </a:extLst>
            </p:cNvPr>
            <p:cNvSpPr/>
            <p:nvPr/>
          </p:nvSpPr>
          <p:spPr>
            <a:xfrm>
              <a:off x="179512" y="1745454"/>
              <a:ext cx="2808312" cy="720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1915,1 M€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2A26CAF8-869C-460C-9BA1-DC85EA56FC2B}"/>
                </a:ext>
              </a:extLst>
            </p:cNvPr>
            <p:cNvSpPr/>
            <p:nvPr/>
          </p:nvSpPr>
          <p:spPr>
            <a:xfrm>
              <a:off x="179512" y="3863206"/>
              <a:ext cx="2808312" cy="72008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b="1" i="1" dirty="0">
                  <a:solidFill>
                    <a:schemeClr val="bg1"/>
                  </a:solidFill>
                  <a:sym typeface="Symbol" panose="05050102010706020507" pitchFamily="18" charset="2"/>
                </a:rPr>
                <a:t> </a:t>
              </a:r>
              <a:r>
                <a:rPr lang="it-IT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50%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30022B2A-87B4-443A-8FC4-DE19F048D519}"/>
                </a:ext>
              </a:extLst>
            </p:cNvPr>
            <p:cNvSpPr/>
            <p:nvPr/>
          </p:nvSpPr>
          <p:spPr>
            <a:xfrm>
              <a:off x="179512" y="1385413"/>
              <a:ext cx="280831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it-IT" sz="3200" dirty="0">
                  <a:solidFill>
                    <a:schemeClr val="tx1"/>
                  </a:solidFill>
                  <a:effectLst>
                    <a:glow rad="139700">
                      <a:schemeClr val="bg1"/>
                    </a:glow>
                  </a:effectLst>
                </a:rPr>
                <a:t>Importo attività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90554E4B-E8BF-444A-9DB1-139E9774D2C1}"/>
                </a:ext>
              </a:extLst>
            </p:cNvPr>
            <p:cNvSpPr/>
            <p:nvPr/>
          </p:nvSpPr>
          <p:spPr>
            <a:xfrm>
              <a:off x="3203848" y="1385413"/>
              <a:ext cx="280831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it-IT" sz="3200" dirty="0">
                  <a:solidFill>
                    <a:schemeClr val="tx1"/>
                  </a:solidFill>
                  <a:effectLst>
                    <a:glow rad="139700">
                      <a:schemeClr val="bg1"/>
                    </a:glow>
                  </a:effectLst>
                </a:rPr>
                <a:t>Contributo UE previsto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BCF3D1B9-E89D-4827-BA2A-74E4524D90BF}"/>
                </a:ext>
              </a:extLst>
            </p:cNvPr>
            <p:cNvSpPr/>
            <p:nvPr/>
          </p:nvSpPr>
          <p:spPr>
            <a:xfrm>
              <a:off x="179512" y="3209454"/>
              <a:ext cx="2808312" cy="653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it-IT" sz="3200" b="1" dirty="0">
                  <a:solidFill>
                    <a:srgbClr val="FF0000"/>
                  </a:solidFill>
                  <a:effectLst>
                    <a:glow rad="139700">
                      <a:schemeClr val="bg1"/>
                    </a:glow>
                  </a:effectLst>
                </a:rPr>
                <a:t>Stima avanzamento</a:t>
              </a:r>
            </a:p>
            <a:p>
              <a:r>
                <a:rPr lang="it-IT" sz="3200" b="1" dirty="0">
                  <a:solidFill>
                    <a:srgbClr val="FF0000"/>
                  </a:solidFill>
                  <a:effectLst>
                    <a:glow rad="139700">
                      <a:schemeClr val="bg1"/>
                    </a:glow>
                  </a:effectLst>
                </a:rPr>
                <a:t>a fine programma</a:t>
              </a: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CB79C45B-CF15-4D5A-8D05-B879990FE1B3}"/>
                </a:ext>
              </a:extLst>
            </p:cNvPr>
            <p:cNvSpPr/>
            <p:nvPr/>
          </p:nvSpPr>
          <p:spPr>
            <a:xfrm>
              <a:off x="3203848" y="3863206"/>
              <a:ext cx="2808312" cy="72008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5400" b="1" i="1" dirty="0">
                  <a:solidFill>
                    <a:schemeClr val="bg1"/>
                  </a:solidFill>
                  <a:sym typeface="Symbol" panose="05050102010706020507" pitchFamily="18" charset="2"/>
                </a:rPr>
                <a:t> </a:t>
              </a:r>
              <a:r>
                <a:rPr lang="it-IT" sz="5400" b="1" i="1" dirty="0">
                  <a:solidFill>
                    <a:schemeClr val="bg1"/>
                  </a:solidFill>
                </a:rPr>
                <a:t>400 M€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CC9AEBB3-06AE-4D60-A330-09305BE86CB4}"/>
                </a:ext>
              </a:extLst>
            </p:cNvPr>
            <p:cNvSpPr/>
            <p:nvPr/>
          </p:nvSpPr>
          <p:spPr>
            <a:xfrm>
              <a:off x="3203848" y="3501008"/>
              <a:ext cx="280831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it-IT" sz="3200" b="1" dirty="0">
                  <a:solidFill>
                    <a:srgbClr val="FF0000"/>
                  </a:solidFill>
                  <a:effectLst>
                    <a:glow rad="139700">
                      <a:schemeClr val="bg1"/>
                    </a:glow>
                  </a:effectLst>
                </a:rPr>
                <a:t>Contributo</a:t>
              </a:r>
              <a:r>
                <a:rPr lang="it-IT" sz="3200" dirty="0">
                  <a:solidFill>
                    <a:schemeClr val="tx1"/>
                  </a:solidFill>
                  <a:effectLst>
                    <a:glow rad="139700">
                      <a:schemeClr val="bg1"/>
                    </a:glow>
                  </a:effectLst>
                </a:rPr>
                <a:t> </a:t>
              </a:r>
              <a:r>
                <a:rPr lang="it-IT" sz="3200" b="1" dirty="0">
                  <a:solidFill>
                    <a:srgbClr val="FF0000"/>
                  </a:solidFill>
                  <a:effectLst>
                    <a:glow rad="139700">
                      <a:schemeClr val="bg1"/>
                    </a:glow>
                  </a:effectLst>
                </a:rPr>
                <a:t>UE effettivo</a:t>
              </a:r>
            </a:p>
          </p:txBody>
        </p:sp>
      </p:grpSp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4F2208B0-45B7-4822-B200-FAD998662329}"/>
              </a:ext>
            </a:extLst>
          </p:cNvPr>
          <p:cNvSpPr/>
          <p:nvPr/>
        </p:nvSpPr>
        <p:spPr>
          <a:xfrm flipV="1">
            <a:off x="3203848" y="3529717"/>
            <a:ext cx="2520280" cy="576064"/>
          </a:xfrm>
          <a:prstGeom prst="triangl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33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4">
            <a:extLst>
              <a:ext uri="{FF2B5EF4-FFF2-40B4-BE49-F238E27FC236}">
                <a16:creationId xmlns:a16="http://schemas.microsoft.com/office/drawing/2014/main" id="{057659BC-9A9C-4203-9C79-4D4FAF3B0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Prospettive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risorse alternative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41740E8-1E4D-4153-B082-AA4BAAC6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78"/>
            <a:ext cx="9144000" cy="3578087"/>
          </a:xfrm>
          <a:prstGeom prst="rect">
            <a:avLst/>
          </a:prstGeom>
        </p:spPr>
      </p:pic>
      <p:pic>
        <p:nvPicPr>
          <p:cNvPr id="1026" name="Picture 2" descr="http://images.centrometeoitaliano.it/wp-content/uploads/2016/01/27/inquinamento-dellaria-smog-e-polveri-sottili-nuovamente-protagonisti-specie-in-pianura-padana.jpg">
            <a:extLst>
              <a:ext uri="{FF2B5EF4-FFF2-40B4-BE49-F238E27FC236}">
                <a16:creationId xmlns:a16="http://schemas.microsoft.com/office/drawing/2014/main" id="{5F49FC2B-2963-4744-8175-EE4E6836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26765"/>
            <a:ext cx="3491880" cy="232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307B88A9-316E-4893-B056-B5C41CF56A6F}"/>
              </a:ext>
            </a:extLst>
          </p:cNvPr>
          <p:cNvSpPr/>
          <p:nvPr/>
        </p:nvSpPr>
        <p:spPr>
          <a:xfrm>
            <a:off x="4453384" y="5327019"/>
            <a:ext cx="4151064" cy="98230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5400" b="1" i="1" dirty="0">
                <a:solidFill>
                  <a:schemeClr val="bg1"/>
                </a:solidFill>
                <a:sym typeface="Symbol" panose="05050102010706020507" pitchFamily="18" charset="2"/>
              </a:rPr>
              <a:t> </a:t>
            </a:r>
            <a:r>
              <a:rPr lang="it-IT" sz="5400" b="1" i="1" dirty="0">
                <a:solidFill>
                  <a:schemeClr val="bg1"/>
                </a:solidFill>
              </a:rPr>
              <a:t>400 M€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EDE5751B-FFCC-4298-9224-945FBD433D4C}"/>
              </a:ext>
            </a:extLst>
          </p:cNvPr>
          <p:cNvSpPr/>
          <p:nvPr/>
        </p:nvSpPr>
        <p:spPr>
          <a:xfrm>
            <a:off x="4355976" y="4832925"/>
            <a:ext cx="4248472" cy="491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32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Investimenti in mobilità alternativa ?</a:t>
            </a:r>
          </a:p>
        </p:txBody>
      </p:sp>
    </p:spTree>
    <p:extLst>
      <p:ext uri="{BB962C8B-B14F-4D97-AF65-F5344CB8AC3E}">
        <p14:creationId xmlns:p14="http://schemas.microsoft.com/office/powerpoint/2010/main" val="248563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0"/>
          <p:cNvSpPr>
            <a:spLocks noChangeAspect="1" noChangeArrowheads="1"/>
          </p:cNvSpPr>
          <p:nvPr/>
        </p:nvSpPr>
        <p:spPr bwMode="auto">
          <a:xfrm>
            <a:off x="7956550" y="3190875"/>
            <a:ext cx="460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0" rIns="0" bIns="0">
            <a:spAutoFit/>
          </a:bodyPr>
          <a:lstStyle/>
          <a:p>
            <a:pPr eaLnBrk="0" hangingPunct="0"/>
            <a:endParaRPr lang="it-IT" sz="1600">
              <a:solidFill>
                <a:srgbClr val="E4E9F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0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160000" cy="1467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Rettangolo 11"/>
          <p:cNvSpPr/>
          <p:nvPr/>
        </p:nvSpPr>
        <p:spPr>
          <a:xfrm>
            <a:off x="2999469" y="836712"/>
            <a:ext cx="58930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Contributo europeo</a:t>
            </a: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Grant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agreement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(25 novembre 2015)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Accordo di finanziamento tra Commissione Europea (INEA), Governo Italiano e Governo Francese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lum contrast="10000"/>
          </a:blip>
          <a:srcRect b="57995"/>
          <a:stretch/>
        </p:blipFill>
        <p:spPr>
          <a:xfrm rot="360000">
            <a:off x="1133803" y="2819544"/>
            <a:ext cx="7812000" cy="3512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ttangolo 5"/>
          <p:cNvSpPr/>
          <p:nvPr/>
        </p:nvSpPr>
        <p:spPr>
          <a:xfrm>
            <a:off x="6578999" y="1916832"/>
            <a:ext cx="2574465" cy="1054597"/>
          </a:xfrm>
          <a:prstGeom prst="rect">
            <a:avLst/>
          </a:prstGeom>
          <a:gradFill>
            <a:gsLst>
              <a:gs pos="0">
                <a:srgbClr val="0E529F">
                  <a:alpha val="0"/>
                </a:srgbClr>
              </a:gs>
              <a:gs pos="100000">
                <a:srgbClr val="0E529F"/>
              </a:gs>
            </a:gsLst>
            <a:lin ang="0" scaled="1"/>
          </a:gradFill>
        </p:spPr>
        <p:txBody>
          <a:bodyPr wrap="square" tIns="108000" rIns="252000" rtlCol="0">
            <a:noAutofit/>
          </a:bodyPr>
          <a:lstStyle/>
          <a:p>
            <a:pPr algn="r"/>
            <a:r>
              <a:rPr lang="it-IT" sz="2000" dirty="0">
                <a:solidFill>
                  <a:schemeClr val="bg1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2014 - 2019</a:t>
            </a:r>
          </a:p>
          <a:p>
            <a:pPr algn="r"/>
            <a:r>
              <a:rPr lang="it-IT" sz="4000" b="1" dirty="0">
                <a:solidFill>
                  <a:srgbClr val="FFFF00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0,81</a:t>
            </a:r>
            <a:r>
              <a:rPr lang="it-IT" sz="2800" b="1" dirty="0">
                <a:solidFill>
                  <a:srgbClr val="FFFF00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mld</a:t>
            </a:r>
            <a:r>
              <a:rPr lang="it-IT" sz="2800" b="1" dirty="0">
                <a:solidFill>
                  <a:srgbClr val="FFFF00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Sezione Transfrontaliera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 | finanziamenti europei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2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t="31695" b="9802"/>
          <a:stretch/>
        </p:blipFill>
        <p:spPr>
          <a:xfrm>
            <a:off x="13" y="535709"/>
            <a:ext cx="9143987" cy="594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3210" r="21270" b="88310"/>
          <a:stretch/>
        </p:blipFill>
        <p:spPr>
          <a:xfrm>
            <a:off x="0" y="543198"/>
            <a:ext cx="3850127" cy="46789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28396" t="90233" r="28542" b="485"/>
          <a:stretch/>
        </p:blipFill>
        <p:spPr>
          <a:xfrm>
            <a:off x="6578999" y="543198"/>
            <a:ext cx="2565001" cy="720000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 rot="470399">
            <a:off x="2831649" y="4065813"/>
            <a:ext cx="921702" cy="452582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021962" y="4202301"/>
            <a:ext cx="1749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bg2">
                      <a:lumMod val="25000"/>
                      <a:alpha val="87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Torino Lione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827584" y="4551511"/>
            <a:ext cx="3219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86C344"/>
                </a:solidFill>
                <a:effectLst>
                  <a:glow rad="228600">
                    <a:schemeClr val="bg2">
                      <a:lumMod val="25000"/>
                      <a:alpha val="87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Corridoio Mediterraneo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578999" y="1263199"/>
            <a:ext cx="2574465" cy="2309818"/>
          </a:xfrm>
          <a:prstGeom prst="rect">
            <a:avLst/>
          </a:prstGeom>
          <a:gradFill>
            <a:gsLst>
              <a:gs pos="0">
                <a:srgbClr val="0E529F">
                  <a:alpha val="0"/>
                </a:srgbClr>
              </a:gs>
              <a:gs pos="100000">
                <a:srgbClr val="0E529F"/>
              </a:gs>
            </a:gsLst>
            <a:lin ang="0" scaled="1"/>
          </a:gradFill>
        </p:spPr>
        <p:txBody>
          <a:bodyPr wrap="square" tIns="108000" rIns="252000" rtlCol="0">
            <a:noAutofit/>
          </a:bodyPr>
          <a:lstStyle/>
          <a:p>
            <a:pPr algn="r"/>
            <a:r>
              <a:rPr lang="it-IT" sz="2000" dirty="0">
                <a:solidFill>
                  <a:schemeClr val="bg1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2007 - 2013</a:t>
            </a:r>
          </a:p>
          <a:p>
            <a:pPr algn="r"/>
            <a:r>
              <a:rPr lang="it-IT" sz="4000" b="1" dirty="0">
                <a:solidFill>
                  <a:srgbClr val="FFFF00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0,40 </a:t>
            </a:r>
            <a:r>
              <a:rPr lang="it-IT" sz="2800" b="1" dirty="0" err="1">
                <a:solidFill>
                  <a:srgbClr val="FFFF00"/>
                </a:solidFill>
                <a:effectLst>
                  <a:glow rad="1270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mld</a:t>
            </a:r>
            <a:r>
              <a:rPr lang="it-IT" sz="2800" b="1" dirty="0">
                <a:solidFill>
                  <a:srgbClr val="FFFF00"/>
                </a:solidFill>
                <a:effectLst>
                  <a:glow rad="1270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</a:p>
          <a:p>
            <a:pPr algn="r"/>
            <a:endParaRPr lang="it-IT" sz="2000" b="1" dirty="0">
              <a:solidFill>
                <a:srgbClr val="FFFF00"/>
              </a:solidFill>
              <a:effectLst>
                <a:glow rad="177800">
                  <a:srgbClr val="003399">
                    <a:alpha val="87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it-IT" sz="2000" dirty="0">
                <a:solidFill>
                  <a:schemeClr val="bg1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2014 - 2019</a:t>
            </a:r>
          </a:p>
          <a:p>
            <a:pPr algn="r"/>
            <a:r>
              <a:rPr lang="it-IT" sz="4000" b="1" dirty="0">
                <a:solidFill>
                  <a:srgbClr val="FFFF00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0,81</a:t>
            </a:r>
            <a:r>
              <a:rPr lang="it-IT" sz="2800" b="1" dirty="0">
                <a:solidFill>
                  <a:srgbClr val="FFFF00"/>
                </a:solidFill>
                <a:effectLst>
                  <a:glow rad="1778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effectLst>
                  <a:glow rad="1270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mld</a:t>
            </a:r>
            <a:r>
              <a:rPr lang="it-IT" sz="2800" b="1" dirty="0">
                <a:solidFill>
                  <a:srgbClr val="FFFF00"/>
                </a:solidFill>
                <a:effectLst>
                  <a:glow rad="1270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Sezione Transfrontaliera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 | finanziamenti europei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0" y="980728"/>
            <a:ext cx="3850127" cy="523220"/>
          </a:xfrm>
          <a:prstGeom prst="rect">
            <a:avLst/>
          </a:prstGeom>
          <a:gradFill flip="none" rotWithShape="1">
            <a:gsLst>
              <a:gs pos="0">
                <a:srgbClr val="0E529F">
                  <a:alpha val="0"/>
                </a:srgbClr>
              </a:gs>
              <a:gs pos="100000">
                <a:srgbClr val="0E529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r"/>
            <a:r>
              <a:rPr lang="it-IT" sz="2800" b="1" dirty="0">
                <a:solidFill>
                  <a:srgbClr val="FFFF00"/>
                </a:solidFill>
                <a:effectLst>
                  <a:glow rad="228600">
                    <a:srgbClr val="003399">
                      <a:alpha val="87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Contributi europei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579000" y="4797152"/>
            <a:ext cx="2583690" cy="1678557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  <a:tileRect/>
          </a:gradFill>
        </p:spPr>
        <p:txBody>
          <a:bodyPr wrap="square" tIns="180000" rIns="252000" rtlCol="0">
            <a:noAutofit/>
          </a:bodyPr>
          <a:lstStyle/>
          <a:p>
            <a:pPr algn="r"/>
            <a:r>
              <a:rPr lang="it-IT" sz="4000" b="1" dirty="0">
                <a:solidFill>
                  <a:schemeClr val="bg1"/>
                </a:solidFill>
                <a:effectLst>
                  <a:glow rad="1778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1,60 </a:t>
            </a:r>
            <a:r>
              <a:rPr lang="it-IT" sz="2800" b="1" dirty="0" err="1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mld</a:t>
            </a:r>
            <a:r>
              <a:rPr lang="it-IT" sz="28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</a:p>
          <a:p>
            <a:pPr algn="r"/>
            <a:endParaRPr lang="it-IT" sz="2000" b="1" dirty="0">
              <a:solidFill>
                <a:schemeClr val="bg1"/>
              </a:solidFill>
              <a:effectLst>
                <a:glow rad="177800">
                  <a:srgbClr val="C00000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it-IT" sz="4000" b="1" dirty="0">
                <a:solidFill>
                  <a:schemeClr val="bg1"/>
                </a:solidFill>
                <a:effectLst>
                  <a:glow rad="1778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8,60</a:t>
            </a:r>
            <a:r>
              <a:rPr lang="it-IT" sz="2800" b="1" dirty="0">
                <a:solidFill>
                  <a:schemeClr val="bg1"/>
                </a:solidFill>
                <a:effectLst>
                  <a:glow rad="1778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mld</a:t>
            </a:r>
            <a:r>
              <a:rPr lang="it-IT" sz="28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355976" y="4797152"/>
            <a:ext cx="23902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studi, progetti</a:t>
            </a:r>
          </a:p>
          <a:p>
            <a:pPr algn="r"/>
            <a:r>
              <a:rPr lang="it-IT" sz="2000" i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prospezioni</a:t>
            </a:r>
          </a:p>
          <a:p>
            <a:pPr algn="r"/>
            <a:r>
              <a:rPr lang="it-IT" sz="2000" i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lavori preliminari</a:t>
            </a:r>
          </a:p>
          <a:p>
            <a:pPr algn="r"/>
            <a:endParaRPr lang="it-IT" sz="2000" i="1" dirty="0">
              <a:solidFill>
                <a:schemeClr val="bg1"/>
              </a:solidFill>
              <a:effectLst>
                <a:glow rad="127000">
                  <a:srgbClr val="C00000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it-IT" sz="2000" i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lavori definitivi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-8792" y="5949280"/>
            <a:ext cx="3858919" cy="539455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</p:spPr>
        <p:txBody>
          <a:bodyPr wrap="square" rIns="432000">
            <a:noAutofit/>
          </a:bodyPr>
          <a:lstStyle/>
          <a:p>
            <a:pPr algn="r"/>
            <a:r>
              <a:rPr lang="it-IT" sz="2800" b="1" dirty="0">
                <a:solidFill>
                  <a:schemeClr val="bg1"/>
                </a:solidFill>
                <a:effectLst>
                  <a:glow rad="177800">
                    <a:srgbClr val="C00000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Costi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6875785" y="4869160"/>
            <a:ext cx="0" cy="90000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6875785" y="5978368"/>
            <a:ext cx="0" cy="46800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Grafico 7"/>
          <p:cNvGraphicFramePr/>
          <p:nvPr>
            <p:extLst/>
          </p:nvPr>
        </p:nvGraphicFramePr>
        <p:xfrm>
          <a:off x="7002967" y="3446142"/>
          <a:ext cx="2289251" cy="171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7735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55576" y="4521140"/>
            <a:ext cx="7920880" cy="4921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" b="6067"/>
          <a:stretch/>
        </p:blipFill>
        <p:spPr bwMode="auto">
          <a:xfrm>
            <a:off x="191942" y="603849"/>
            <a:ext cx="8651954" cy="570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77838" y="3828643"/>
            <a:ext cx="4700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bg2">
                      <a:lumMod val="25000"/>
                      <a:alpha val="87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cronoprogramma attività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Sezione Transfrontaliera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 | finanziamenti europei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8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328501A-9080-4F7B-8B84-4E3D93DC4345}"/>
              </a:ext>
            </a:extLst>
          </p:cNvPr>
          <p:cNvGrpSpPr/>
          <p:nvPr/>
        </p:nvGrpSpPr>
        <p:grpSpPr>
          <a:xfrm>
            <a:off x="0" y="556496"/>
            <a:ext cx="9144000" cy="496240"/>
            <a:chOff x="0" y="556496"/>
            <a:chExt cx="9144000" cy="49624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C942877-6D2D-4D89-87A3-76C3EAFE1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019" b="91686"/>
            <a:stretch/>
          </p:blipFill>
          <p:spPr>
            <a:xfrm>
              <a:off x="2279139" y="556496"/>
              <a:ext cx="6864861" cy="496240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2BFC52E-9C75-4CE1-9BD3-698E5A47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019" b="91686"/>
            <a:stretch/>
          </p:blipFill>
          <p:spPr>
            <a:xfrm>
              <a:off x="0" y="556496"/>
              <a:ext cx="6864861" cy="496240"/>
            </a:xfrm>
            <a:prstGeom prst="rect">
              <a:avLst/>
            </a:prstGeom>
          </p:spPr>
        </p:pic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Contributo europeo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 | a che punto siamo?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99E2FD-1CDD-4621-91F0-325640CF7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15" r="1019" b="1090"/>
          <a:stretch/>
        </p:blipFill>
        <p:spPr>
          <a:xfrm>
            <a:off x="0" y="1052736"/>
            <a:ext cx="9144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37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Avanzamento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galleria geognostica St Martin la Porte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23BD4FB-0E29-459D-9762-B38BBE83F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16836"/>
            <a:ext cx="5832000" cy="32502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40FAA59-E8E6-4B94-A57F-F26D73BD3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20688"/>
            <a:ext cx="9073008" cy="13335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D303753-5C43-4A21-92EC-AB80C649FAF0}"/>
              </a:ext>
            </a:extLst>
          </p:cNvPr>
          <p:cNvSpPr/>
          <p:nvPr/>
        </p:nvSpPr>
        <p:spPr>
          <a:xfrm>
            <a:off x="179512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373 M€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EB36C8-169C-48E7-96BA-B6A092440EA4}"/>
              </a:ext>
            </a:extLst>
          </p:cNvPr>
          <p:cNvSpPr/>
          <p:nvPr/>
        </p:nvSpPr>
        <p:spPr>
          <a:xfrm>
            <a:off x="3203848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9976F3-7514-4A01-8B95-5FD7E5AAED23}"/>
              </a:ext>
            </a:extLst>
          </p:cNvPr>
          <p:cNvSpPr/>
          <p:nvPr/>
        </p:nvSpPr>
        <p:spPr>
          <a:xfrm>
            <a:off x="6228184" y="5666928"/>
            <a:ext cx="2808312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sym typeface="Symbol" panose="05050102010706020507" pitchFamily="18" charset="2"/>
              </a:rPr>
              <a:t>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pic>
        <p:nvPicPr>
          <p:cNvPr id="13" name="Picture 2" descr="TELT">
            <a:extLst>
              <a:ext uri="{FF2B5EF4-FFF2-40B4-BE49-F238E27FC236}">
                <a16:creationId xmlns:a16="http://schemas.microsoft.com/office/drawing/2014/main" id="{46E9BEE0-9C5A-448E-80C2-68451627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84776"/>
            <a:ext cx="1377792" cy="828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23DA9182-A6C1-4B4A-9EBC-0BFB53E7C084}"/>
              </a:ext>
            </a:extLst>
          </p:cNvPr>
          <p:cNvSpPr/>
          <p:nvPr/>
        </p:nvSpPr>
        <p:spPr>
          <a:xfrm>
            <a:off x="179512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Importo attività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9643CE-39A8-4AF2-9649-CCD7D8D861F9}"/>
              </a:ext>
            </a:extLst>
          </p:cNvPr>
          <p:cNvSpPr/>
          <p:nvPr/>
        </p:nvSpPr>
        <p:spPr>
          <a:xfrm>
            <a:off x="3203848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Quota contributo UE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5D6352-691B-4A67-AD49-AF4263D745B5}"/>
              </a:ext>
            </a:extLst>
          </p:cNvPr>
          <p:cNvSpPr/>
          <p:nvPr/>
        </p:nvSpPr>
        <p:spPr>
          <a:xfrm>
            <a:off x="6228184" y="530688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b="1" dirty="0">
                <a:solidFill>
                  <a:srgbClr val="FF0000"/>
                </a:solidFill>
              </a:rPr>
              <a:t>Stima avanzamento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 fine programma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14533F5-271C-4662-A5BC-08098843DC0D}"/>
              </a:ext>
            </a:extLst>
          </p:cNvPr>
          <p:cNvSpPr/>
          <p:nvPr/>
        </p:nvSpPr>
        <p:spPr>
          <a:xfrm>
            <a:off x="6228184" y="1954188"/>
            <a:ext cx="2808312" cy="2811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3,5</a:t>
            </a:r>
          </a:p>
          <a:p>
            <a:pPr algn="ctr">
              <a:lnSpc>
                <a:spcPct val="75000"/>
              </a:lnSpc>
            </a:pPr>
            <a:r>
              <a:rPr lang="it-IT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</a:t>
            </a:r>
          </a:p>
          <a:p>
            <a:pPr algn="ctr">
              <a:lnSpc>
                <a:spcPct val="75000"/>
              </a:lnSpc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giorno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E646667-A845-4ED9-985D-E2FA13657829}"/>
              </a:ext>
            </a:extLst>
          </p:cNvPr>
          <p:cNvSpPr/>
          <p:nvPr/>
        </p:nvSpPr>
        <p:spPr>
          <a:xfrm>
            <a:off x="179511" y="1124744"/>
            <a:ext cx="184144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it-IT" sz="1600" b="1" i="1" dirty="0">
                <a:solidFill>
                  <a:schemeClr val="tx1"/>
                </a:solidFill>
                <a:sym typeface="Symbol" panose="05050102010706020507" pitchFamily="18" charset="2"/>
              </a:rPr>
              <a:t> 400 giorni</a:t>
            </a:r>
            <a:endParaRPr lang="it-IT" sz="1600" b="1" i="1" dirty="0">
              <a:solidFill>
                <a:schemeClr val="tx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72DD2EE-9503-4FB0-B7FC-9340DF46BB04}"/>
              </a:ext>
            </a:extLst>
          </p:cNvPr>
          <p:cNvSpPr/>
          <p:nvPr/>
        </p:nvSpPr>
        <p:spPr>
          <a:xfrm>
            <a:off x="2020957" y="1124744"/>
            <a:ext cx="3271123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it-IT" sz="1600" b="1" i="1" dirty="0">
                <a:solidFill>
                  <a:schemeClr val="tx1"/>
                </a:solidFill>
                <a:sym typeface="Symbol" panose="05050102010706020507" pitchFamily="18" charset="2"/>
              </a:rPr>
              <a:t> 800 giorni</a:t>
            </a:r>
            <a:endParaRPr lang="it-IT" sz="1600" b="1" i="1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91759CB-B663-487C-A030-80181C5614D4}"/>
              </a:ext>
            </a:extLst>
          </p:cNvPr>
          <p:cNvSpPr/>
          <p:nvPr/>
        </p:nvSpPr>
        <p:spPr>
          <a:xfrm>
            <a:off x="1907705" y="1487556"/>
            <a:ext cx="3366772" cy="285259"/>
          </a:xfrm>
          <a:prstGeom prst="rect">
            <a:avLst/>
          </a:prstGeom>
          <a:noFill/>
          <a:ln w="38100">
            <a:solidFill>
              <a:srgbClr val="DC96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0056988-714E-4E43-89E9-7AD9E10E6AEC}"/>
              </a:ext>
            </a:extLst>
          </p:cNvPr>
          <p:cNvSpPr/>
          <p:nvPr/>
        </p:nvSpPr>
        <p:spPr>
          <a:xfrm>
            <a:off x="4499992" y="630619"/>
            <a:ext cx="1512168" cy="6494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termine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cronoprogramma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31.12.2019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F0137FD-0AF6-4419-8E20-F04BE1FCE76D}"/>
              </a:ext>
            </a:extLst>
          </p:cNvPr>
          <p:cNvSpPr/>
          <p:nvPr/>
        </p:nvSpPr>
        <p:spPr>
          <a:xfrm>
            <a:off x="251520" y="4077072"/>
            <a:ext cx="551229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dal 21 luglio 2016</a:t>
            </a:r>
            <a:endParaRPr lang="it-IT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90669CD9-6DE0-4413-86BC-FCF42CA5ABA0}"/>
              </a:ext>
            </a:extLst>
          </p:cNvPr>
          <p:cNvSpPr/>
          <p:nvPr/>
        </p:nvSpPr>
        <p:spPr>
          <a:xfrm flipV="1">
            <a:off x="5148064" y="1268760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554CFE6-BED0-47FE-8897-6C658ACE345A}"/>
              </a:ext>
            </a:extLst>
          </p:cNvPr>
          <p:cNvSpPr/>
          <p:nvPr/>
        </p:nvSpPr>
        <p:spPr>
          <a:xfrm>
            <a:off x="189583" y="4786739"/>
            <a:ext cx="5822280" cy="37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14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+mn-lt"/>
                <a:ea typeface="+mn-ea"/>
              </a:rPr>
              <a:t>www.telt-sas.com</a:t>
            </a:r>
          </a:p>
        </p:txBody>
      </p:sp>
    </p:spTree>
    <p:extLst>
      <p:ext uri="{BB962C8B-B14F-4D97-AF65-F5344CB8AC3E}">
        <p14:creationId xmlns:p14="http://schemas.microsoft.com/office/powerpoint/2010/main" val="218294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Avanzamento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svincolo autostradale Chiomonte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303753-5C43-4A21-92EC-AB80C649FAF0}"/>
              </a:ext>
            </a:extLst>
          </p:cNvPr>
          <p:cNvSpPr/>
          <p:nvPr/>
        </p:nvSpPr>
        <p:spPr>
          <a:xfrm>
            <a:off x="179512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M€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EB36C8-169C-48E7-96BA-B6A092440EA4}"/>
              </a:ext>
            </a:extLst>
          </p:cNvPr>
          <p:cNvSpPr/>
          <p:nvPr/>
        </p:nvSpPr>
        <p:spPr>
          <a:xfrm>
            <a:off x="3203848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9976F3-7514-4A01-8B95-5FD7E5AAED23}"/>
              </a:ext>
            </a:extLst>
          </p:cNvPr>
          <p:cNvSpPr/>
          <p:nvPr/>
        </p:nvSpPr>
        <p:spPr>
          <a:xfrm>
            <a:off x="6228184" y="5666928"/>
            <a:ext cx="2808312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sym typeface="Symbol" panose="05050102010706020507" pitchFamily="18" charset="2"/>
              </a:rPr>
              <a:t>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3DA9182-A6C1-4B4A-9EBC-0BFB53E7C084}"/>
              </a:ext>
            </a:extLst>
          </p:cNvPr>
          <p:cNvSpPr/>
          <p:nvPr/>
        </p:nvSpPr>
        <p:spPr>
          <a:xfrm>
            <a:off x="179512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Importo attività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9643CE-39A8-4AF2-9649-CCD7D8D861F9}"/>
              </a:ext>
            </a:extLst>
          </p:cNvPr>
          <p:cNvSpPr/>
          <p:nvPr/>
        </p:nvSpPr>
        <p:spPr>
          <a:xfrm>
            <a:off x="3203848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Quota contributo UE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5D6352-691B-4A67-AD49-AF4263D745B5}"/>
              </a:ext>
            </a:extLst>
          </p:cNvPr>
          <p:cNvSpPr/>
          <p:nvPr/>
        </p:nvSpPr>
        <p:spPr>
          <a:xfrm>
            <a:off x="6228184" y="530688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b="1" dirty="0">
                <a:solidFill>
                  <a:srgbClr val="FF0000"/>
                </a:solidFill>
              </a:rPr>
              <a:t>Stima avanzamento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 fine programma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0204AA-74A1-4968-9676-1B60299170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95"/>
          <a:stretch/>
        </p:blipFill>
        <p:spPr>
          <a:xfrm>
            <a:off x="189583" y="2004269"/>
            <a:ext cx="5822280" cy="315292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353B23F-12EB-4E65-A1E4-AB1C532F0BAE}"/>
              </a:ext>
            </a:extLst>
          </p:cNvPr>
          <p:cNvSpPr/>
          <p:nvPr/>
        </p:nvSpPr>
        <p:spPr>
          <a:xfrm>
            <a:off x="251520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2016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92E674F-096A-4277-809C-72C2E2BC6902}"/>
              </a:ext>
            </a:extLst>
          </p:cNvPr>
          <p:cNvSpPr/>
          <p:nvPr/>
        </p:nvSpPr>
        <p:spPr>
          <a:xfrm>
            <a:off x="2414348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2017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5216D13-EC1A-4746-A57D-B7B2E9C2BFE2}"/>
              </a:ext>
            </a:extLst>
          </p:cNvPr>
          <p:cNvSpPr/>
          <p:nvPr/>
        </p:nvSpPr>
        <p:spPr>
          <a:xfrm>
            <a:off x="4574348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6326DD0-0026-4FE9-99B3-C5312DE1404E}"/>
              </a:ext>
            </a:extLst>
          </p:cNvPr>
          <p:cNvSpPr/>
          <p:nvPr/>
        </p:nvSpPr>
        <p:spPr>
          <a:xfrm>
            <a:off x="6737176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2019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CA64413-C33C-4F9E-BEFB-FFD31D0ED1BF}"/>
              </a:ext>
            </a:extLst>
          </p:cNvPr>
          <p:cNvGrpSpPr/>
          <p:nvPr/>
        </p:nvGrpSpPr>
        <p:grpSpPr>
          <a:xfrm>
            <a:off x="5004048" y="2708920"/>
            <a:ext cx="4032448" cy="2232248"/>
            <a:chOff x="5791150" y="2276872"/>
            <a:chExt cx="2956986" cy="130385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C825B95-66FC-4E70-97AF-8DD791215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1" t="48950" r="41600" b="47617"/>
            <a:stretch/>
          </p:blipFill>
          <p:spPr>
            <a:xfrm>
              <a:off x="5796136" y="2276872"/>
              <a:ext cx="2952000" cy="40218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628D43C9-0177-4EA9-B5C6-48C1145CA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1" t="60220" r="41600" b="31650"/>
            <a:stretch/>
          </p:blipFill>
          <p:spPr>
            <a:xfrm>
              <a:off x="5791150" y="2628391"/>
              <a:ext cx="2952000" cy="952339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32" name="Rettangolo 31">
            <a:extLst>
              <a:ext uri="{FF2B5EF4-FFF2-40B4-BE49-F238E27FC236}">
                <a16:creationId xmlns:a16="http://schemas.microsoft.com/office/drawing/2014/main" id="{317FA521-B3F1-40DF-89DD-FC72B24D79BF}"/>
              </a:ext>
            </a:extLst>
          </p:cNvPr>
          <p:cNvSpPr/>
          <p:nvPr/>
        </p:nvSpPr>
        <p:spPr>
          <a:xfrm>
            <a:off x="3131840" y="1628800"/>
            <a:ext cx="1512168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it-IT" sz="1800" b="1" i="1" dirty="0">
                <a:solidFill>
                  <a:schemeClr val="bg1"/>
                </a:solidFill>
                <a:sym typeface="Symbol" panose="05050102010706020507" pitchFamily="18" charset="2"/>
              </a:rPr>
              <a:t>Gara TELT</a:t>
            </a:r>
            <a:endParaRPr lang="it-IT" sz="1800" b="1" i="1" dirty="0">
              <a:solidFill>
                <a:schemeClr val="bg1"/>
              </a:solidFill>
            </a:endParaRPr>
          </a:p>
        </p:txBody>
      </p:sp>
      <p:cxnSp>
        <p:nvCxnSpPr>
          <p:cNvPr id="34" name="Connettore a gomito 33">
            <a:extLst>
              <a:ext uri="{FF2B5EF4-FFF2-40B4-BE49-F238E27FC236}">
                <a16:creationId xmlns:a16="http://schemas.microsoft.com/office/drawing/2014/main" id="{EAD6D0A8-0656-4112-BB7F-BCD59C5D7EBD}"/>
              </a:ext>
            </a:extLst>
          </p:cNvPr>
          <p:cNvCxnSpPr>
            <a:cxnSpLocks/>
            <a:stCxn id="36" idx="0"/>
            <a:endCxn id="32" idx="3"/>
          </p:cNvCxnSpPr>
          <p:nvPr/>
        </p:nvCxnSpPr>
        <p:spPr>
          <a:xfrm rot="16200000" flipV="1">
            <a:off x="5382090" y="1070738"/>
            <a:ext cx="900100" cy="2376264"/>
          </a:xfrm>
          <a:prstGeom prst="bentConnector2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35">
            <a:extLst>
              <a:ext uri="{FF2B5EF4-FFF2-40B4-BE49-F238E27FC236}">
                <a16:creationId xmlns:a16="http://schemas.microsoft.com/office/drawing/2014/main" id="{AB206763-A8B7-468D-A334-3017B85E80AF}"/>
              </a:ext>
            </a:extLst>
          </p:cNvPr>
          <p:cNvSpPr/>
          <p:nvPr/>
        </p:nvSpPr>
        <p:spPr>
          <a:xfrm>
            <a:off x="5010847" y="2708920"/>
            <a:ext cx="4018849" cy="2160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32F667FC-F21E-4177-9233-E6C64AEF0917}"/>
              </a:ext>
            </a:extLst>
          </p:cNvPr>
          <p:cNvSpPr/>
          <p:nvPr/>
        </p:nvSpPr>
        <p:spPr>
          <a:xfrm>
            <a:off x="1763688" y="620688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inizio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1.1.2017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riangolo isoscele 39">
            <a:extLst>
              <a:ext uri="{FF2B5EF4-FFF2-40B4-BE49-F238E27FC236}">
                <a16:creationId xmlns:a16="http://schemas.microsoft.com/office/drawing/2014/main" id="{20F1A664-868F-4705-83E8-7601AADDB2ED}"/>
              </a:ext>
            </a:extLst>
          </p:cNvPr>
          <p:cNvSpPr/>
          <p:nvPr/>
        </p:nvSpPr>
        <p:spPr>
          <a:xfrm flipV="1">
            <a:off x="2339752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51915A4-97C4-4F02-9DBA-A1572E1A73EF}"/>
              </a:ext>
            </a:extLst>
          </p:cNvPr>
          <p:cNvSpPr/>
          <p:nvPr/>
        </p:nvSpPr>
        <p:spPr>
          <a:xfrm>
            <a:off x="6011863" y="614847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fine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31.12.2018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riangolo isoscele 41">
            <a:extLst>
              <a:ext uri="{FF2B5EF4-FFF2-40B4-BE49-F238E27FC236}">
                <a16:creationId xmlns:a16="http://schemas.microsoft.com/office/drawing/2014/main" id="{C31B0E7F-860B-425B-A100-149368C504F4}"/>
              </a:ext>
            </a:extLst>
          </p:cNvPr>
          <p:cNvSpPr/>
          <p:nvPr/>
        </p:nvSpPr>
        <p:spPr>
          <a:xfrm flipV="1">
            <a:off x="6587927" y="1046895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riangolo isoscele 30">
            <a:extLst>
              <a:ext uri="{FF2B5EF4-FFF2-40B4-BE49-F238E27FC236}">
                <a16:creationId xmlns:a16="http://schemas.microsoft.com/office/drawing/2014/main" id="{AF922A3D-F450-411F-B49A-F616F9A8D737}"/>
              </a:ext>
            </a:extLst>
          </p:cNvPr>
          <p:cNvSpPr/>
          <p:nvPr/>
        </p:nvSpPr>
        <p:spPr>
          <a:xfrm>
            <a:off x="3770263" y="1507356"/>
            <a:ext cx="216024" cy="144016"/>
          </a:xfrm>
          <a:prstGeom prst="triangl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74DA784A-3172-4761-9028-A3C867B01820}"/>
              </a:ext>
            </a:extLst>
          </p:cNvPr>
          <p:cNvSpPr/>
          <p:nvPr/>
        </p:nvSpPr>
        <p:spPr>
          <a:xfrm>
            <a:off x="189583" y="4786739"/>
            <a:ext cx="5822280" cy="37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14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+mn-lt"/>
                <a:ea typeface="+mn-ea"/>
              </a:rPr>
              <a:t>www.telt-sas.com</a:t>
            </a:r>
          </a:p>
        </p:txBody>
      </p:sp>
    </p:spTree>
    <p:extLst>
      <p:ext uri="{BB962C8B-B14F-4D97-AF65-F5344CB8AC3E}">
        <p14:creationId xmlns:p14="http://schemas.microsoft.com/office/powerpoint/2010/main" val="93306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A11B94E9-37FF-403A-B993-6EDC5B47E838}"/>
              </a:ext>
            </a:extLst>
          </p:cNvPr>
          <p:cNvSpPr/>
          <p:nvPr/>
        </p:nvSpPr>
        <p:spPr>
          <a:xfrm>
            <a:off x="2438400" y="1082700"/>
            <a:ext cx="4295948" cy="152376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F50BFC7-E07E-4E5E-8513-21812A7BEC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0"/>
          <a:stretch/>
        </p:blipFill>
        <p:spPr>
          <a:xfrm>
            <a:off x="189582" y="1997474"/>
            <a:ext cx="5822281" cy="3159718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Avanzamento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spostamento Autoporto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303753-5C43-4A21-92EC-AB80C649FAF0}"/>
              </a:ext>
            </a:extLst>
          </p:cNvPr>
          <p:cNvSpPr/>
          <p:nvPr/>
        </p:nvSpPr>
        <p:spPr>
          <a:xfrm>
            <a:off x="179512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66,5 M€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EB36C8-169C-48E7-96BA-B6A092440EA4}"/>
              </a:ext>
            </a:extLst>
          </p:cNvPr>
          <p:cNvSpPr/>
          <p:nvPr/>
        </p:nvSpPr>
        <p:spPr>
          <a:xfrm>
            <a:off x="3203848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9976F3-7514-4A01-8B95-5FD7E5AAED23}"/>
              </a:ext>
            </a:extLst>
          </p:cNvPr>
          <p:cNvSpPr/>
          <p:nvPr/>
        </p:nvSpPr>
        <p:spPr>
          <a:xfrm>
            <a:off x="6228184" y="5666928"/>
            <a:ext cx="2808312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sym typeface="Symbol" panose="05050102010706020507" pitchFamily="18" charset="2"/>
              </a:rPr>
              <a:t>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3DA9182-A6C1-4B4A-9EBC-0BFB53E7C084}"/>
              </a:ext>
            </a:extLst>
          </p:cNvPr>
          <p:cNvSpPr/>
          <p:nvPr/>
        </p:nvSpPr>
        <p:spPr>
          <a:xfrm>
            <a:off x="179512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Importo attività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9643CE-39A8-4AF2-9649-CCD7D8D861F9}"/>
              </a:ext>
            </a:extLst>
          </p:cNvPr>
          <p:cNvSpPr/>
          <p:nvPr/>
        </p:nvSpPr>
        <p:spPr>
          <a:xfrm>
            <a:off x="3203848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Quota contributo UE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5D6352-691B-4A67-AD49-AF4263D745B5}"/>
              </a:ext>
            </a:extLst>
          </p:cNvPr>
          <p:cNvSpPr/>
          <p:nvPr/>
        </p:nvSpPr>
        <p:spPr>
          <a:xfrm>
            <a:off x="6228184" y="530688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b="1" dirty="0">
                <a:solidFill>
                  <a:srgbClr val="FF0000"/>
                </a:solidFill>
              </a:rPr>
              <a:t>Stima avanzamento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 fine programma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53B23F-12EB-4E65-A1E4-AB1C532F0BAE}"/>
              </a:ext>
            </a:extLst>
          </p:cNvPr>
          <p:cNvSpPr/>
          <p:nvPr/>
        </p:nvSpPr>
        <p:spPr>
          <a:xfrm>
            <a:off x="251520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2016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92E674F-096A-4277-809C-72C2E2BC6902}"/>
              </a:ext>
            </a:extLst>
          </p:cNvPr>
          <p:cNvSpPr/>
          <p:nvPr/>
        </p:nvSpPr>
        <p:spPr>
          <a:xfrm>
            <a:off x="2414348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2017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5216D13-EC1A-4746-A57D-B7B2E9C2BFE2}"/>
              </a:ext>
            </a:extLst>
          </p:cNvPr>
          <p:cNvSpPr/>
          <p:nvPr/>
        </p:nvSpPr>
        <p:spPr>
          <a:xfrm>
            <a:off x="4574348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6326DD0-0026-4FE9-99B3-C5312DE1404E}"/>
              </a:ext>
            </a:extLst>
          </p:cNvPr>
          <p:cNvSpPr/>
          <p:nvPr/>
        </p:nvSpPr>
        <p:spPr>
          <a:xfrm>
            <a:off x="6737176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2019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C825B95-66FC-4E70-97AF-8DD791215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48950" r="41600" b="47617"/>
          <a:stretch/>
        </p:blipFill>
        <p:spPr>
          <a:xfrm>
            <a:off x="5010847" y="2708920"/>
            <a:ext cx="4025649" cy="6885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317FA521-B3F1-40DF-89DD-FC72B24D79BF}"/>
              </a:ext>
            </a:extLst>
          </p:cNvPr>
          <p:cNvSpPr/>
          <p:nvPr/>
        </p:nvSpPr>
        <p:spPr>
          <a:xfrm>
            <a:off x="3131840" y="1628800"/>
            <a:ext cx="1512168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it-IT" sz="1800" b="1" i="1" dirty="0">
                <a:solidFill>
                  <a:schemeClr val="bg1"/>
                </a:solidFill>
                <a:sym typeface="Symbol" panose="05050102010706020507" pitchFamily="18" charset="2"/>
              </a:rPr>
              <a:t>Gara TELT</a:t>
            </a:r>
            <a:endParaRPr lang="it-IT" sz="1800" b="1" i="1" dirty="0">
              <a:solidFill>
                <a:schemeClr val="bg1"/>
              </a:solidFill>
            </a:endParaRPr>
          </a:p>
        </p:txBody>
      </p:sp>
      <p:cxnSp>
        <p:nvCxnSpPr>
          <p:cNvPr id="34" name="Connettore a gomito 33">
            <a:extLst>
              <a:ext uri="{FF2B5EF4-FFF2-40B4-BE49-F238E27FC236}">
                <a16:creationId xmlns:a16="http://schemas.microsoft.com/office/drawing/2014/main" id="{EAD6D0A8-0656-4112-BB7F-BCD59C5D7EBD}"/>
              </a:ext>
            </a:extLst>
          </p:cNvPr>
          <p:cNvCxnSpPr>
            <a:cxnSpLocks/>
            <a:stCxn id="36" idx="0"/>
            <a:endCxn id="32" idx="3"/>
          </p:cNvCxnSpPr>
          <p:nvPr/>
        </p:nvCxnSpPr>
        <p:spPr>
          <a:xfrm rot="16200000" flipV="1">
            <a:off x="5382090" y="1070738"/>
            <a:ext cx="900100" cy="2376264"/>
          </a:xfrm>
          <a:prstGeom prst="bentConnector2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32F667FC-F21E-4177-9233-E6C64AEF0917}"/>
              </a:ext>
            </a:extLst>
          </p:cNvPr>
          <p:cNvSpPr/>
          <p:nvPr/>
        </p:nvSpPr>
        <p:spPr>
          <a:xfrm>
            <a:off x="1763688" y="620688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inizio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1.1.2017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riangolo isoscele 39">
            <a:extLst>
              <a:ext uri="{FF2B5EF4-FFF2-40B4-BE49-F238E27FC236}">
                <a16:creationId xmlns:a16="http://schemas.microsoft.com/office/drawing/2014/main" id="{20F1A664-868F-4705-83E8-7601AADDB2ED}"/>
              </a:ext>
            </a:extLst>
          </p:cNvPr>
          <p:cNvSpPr/>
          <p:nvPr/>
        </p:nvSpPr>
        <p:spPr>
          <a:xfrm flipV="1">
            <a:off x="2339752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51915A4-97C4-4F02-9DBA-A1572E1A73EF}"/>
              </a:ext>
            </a:extLst>
          </p:cNvPr>
          <p:cNvSpPr/>
          <p:nvPr/>
        </p:nvSpPr>
        <p:spPr>
          <a:xfrm>
            <a:off x="6011863" y="614847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fine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31.12.2018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riangolo isoscele 41">
            <a:extLst>
              <a:ext uri="{FF2B5EF4-FFF2-40B4-BE49-F238E27FC236}">
                <a16:creationId xmlns:a16="http://schemas.microsoft.com/office/drawing/2014/main" id="{C31B0E7F-860B-425B-A100-149368C504F4}"/>
              </a:ext>
            </a:extLst>
          </p:cNvPr>
          <p:cNvSpPr/>
          <p:nvPr/>
        </p:nvSpPr>
        <p:spPr>
          <a:xfrm flipV="1">
            <a:off x="6587927" y="1046895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riangolo isoscele 30">
            <a:extLst>
              <a:ext uri="{FF2B5EF4-FFF2-40B4-BE49-F238E27FC236}">
                <a16:creationId xmlns:a16="http://schemas.microsoft.com/office/drawing/2014/main" id="{AF922A3D-F450-411F-B49A-F616F9A8D737}"/>
              </a:ext>
            </a:extLst>
          </p:cNvPr>
          <p:cNvSpPr/>
          <p:nvPr/>
        </p:nvSpPr>
        <p:spPr>
          <a:xfrm>
            <a:off x="3770263" y="1507356"/>
            <a:ext cx="216024" cy="144016"/>
          </a:xfrm>
          <a:prstGeom prst="triangl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280D21A-44F4-4477-90E0-E243BD981F27}"/>
              </a:ext>
            </a:extLst>
          </p:cNvPr>
          <p:cNvSpPr/>
          <p:nvPr/>
        </p:nvSpPr>
        <p:spPr>
          <a:xfrm>
            <a:off x="189583" y="4786739"/>
            <a:ext cx="5822280" cy="37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14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+mn-lt"/>
                <a:ea typeface="+mn-ea"/>
              </a:rPr>
              <a:t>www.telt-sas.com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C424F7E-76D7-483B-885B-73DD19F0B8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00" r="83599" b="31470"/>
          <a:stretch/>
        </p:blipFill>
        <p:spPr>
          <a:xfrm>
            <a:off x="5076056" y="3305223"/>
            <a:ext cx="3967238" cy="1563938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AB206763-A8B7-468D-A334-3017B85E80AF}"/>
              </a:ext>
            </a:extLst>
          </p:cNvPr>
          <p:cNvSpPr/>
          <p:nvPr/>
        </p:nvSpPr>
        <p:spPr>
          <a:xfrm>
            <a:off x="5010847" y="2708920"/>
            <a:ext cx="4018849" cy="2160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79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EBEABF82-C098-4688-984C-91194D0FFD6E}"/>
              </a:ext>
            </a:extLst>
          </p:cNvPr>
          <p:cNvSpPr/>
          <p:nvPr/>
        </p:nvSpPr>
        <p:spPr>
          <a:xfrm>
            <a:off x="2438400" y="1082700"/>
            <a:ext cx="4295948" cy="152376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F50BFC7-E07E-4E5E-8513-21812A7BEC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0"/>
          <a:stretch/>
        </p:blipFill>
        <p:spPr>
          <a:xfrm>
            <a:off x="189582" y="1997474"/>
            <a:ext cx="5822281" cy="3159718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-1"/>
            <a:ext cx="914399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0" tIns="0" rIns="180000" bIns="0" anchor="ctr" anchorCtr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Avanzamento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  <a:cs typeface="MS PGothic" charset="0"/>
              </a:rPr>
              <a:t>| spostamento Guida Sicura</a:t>
            </a:r>
            <a:endParaRPr lang="it-IT" sz="2800" b="1" dirty="0">
              <a:solidFill>
                <a:srgbClr val="FF0000"/>
              </a:solidFill>
              <a:latin typeface="Calibri" panose="020F05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303753-5C43-4A21-92EC-AB80C649FAF0}"/>
              </a:ext>
            </a:extLst>
          </p:cNvPr>
          <p:cNvSpPr/>
          <p:nvPr/>
        </p:nvSpPr>
        <p:spPr>
          <a:xfrm>
            <a:off x="179512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14,2 M€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EB36C8-169C-48E7-96BA-B6A092440EA4}"/>
              </a:ext>
            </a:extLst>
          </p:cNvPr>
          <p:cNvSpPr/>
          <p:nvPr/>
        </p:nvSpPr>
        <p:spPr>
          <a:xfrm>
            <a:off x="3203848" y="5661248"/>
            <a:ext cx="280831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9976F3-7514-4A01-8B95-5FD7E5AAED23}"/>
              </a:ext>
            </a:extLst>
          </p:cNvPr>
          <p:cNvSpPr/>
          <p:nvPr/>
        </p:nvSpPr>
        <p:spPr>
          <a:xfrm>
            <a:off x="6228184" y="5666928"/>
            <a:ext cx="2808312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3DA9182-A6C1-4B4A-9EBC-0BFB53E7C084}"/>
              </a:ext>
            </a:extLst>
          </p:cNvPr>
          <p:cNvSpPr/>
          <p:nvPr/>
        </p:nvSpPr>
        <p:spPr>
          <a:xfrm>
            <a:off x="179512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Importo attività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9643CE-39A8-4AF2-9649-CCD7D8D861F9}"/>
              </a:ext>
            </a:extLst>
          </p:cNvPr>
          <p:cNvSpPr/>
          <p:nvPr/>
        </p:nvSpPr>
        <p:spPr>
          <a:xfrm>
            <a:off x="3203848" y="530120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dirty="0">
                <a:solidFill>
                  <a:schemeClr val="tx1"/>
                </a:solidFill>
              </a:rPr>
              <a:t>Quota contributo UE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5D6352-691B-4A67-AD49-AF4263D745B5}"/>
              </a:ext>
            </a:extLst>
          </p:cNvPr>
          <p:cNvSpPr/>
          <p:nvPr/>
        </p:nvSpPr>
        <p:spPr>
          <a:xfrm>
            <a:off x="6228184" y="530688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it-IT" sz="2000" b="1" dirty="0">
                <a:solidFill>
                  <a:srgbClr val="FF0000"/>
                </a:solidFill>
              </a:rPr>
              <a:t>Stima avanzamento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 fine programma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53B23F-12EB-4E65-A1E4-AB1C532F0BAE}"/>
              </a:ext>
            </a:extLst>
          </p:cNvPr>
          <p:cNvSpPr/>
          <p:nvPr/>
        </p:nvSpPr>
        <p:spPr>
          <a:xfrm>
            <a:off x="251520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2016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92E674F-096A-4277-809C-72C2E2BC6902}"/>
              </a:ext>
            </a:extLst>
          </p:cNvPr>
          <p:cNvSpPr/>
          <p:nvPr/>
        </p:nvSpPr>
        <p:spPr>
          <a:xfrm>
            <a:off x="2414348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2017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5216D13-EC1A-4746-A57D-B7B2E9C2BFE2}"/>
              </a:ext>
            </a:extLst>
          </p:cNvPr>
          <p:cNvSpPr/>
          <p:nvPr/>
        </p:nvSpPr>
        <p:spPr>
          <a:xfrm>
            <a:off x="4574348" y="1196752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6326DD0-0026-4FE9-99B3-C5312DE1404E}"/>
              </a:ext>
            </a:extLst>
          </p:cNvPr>
          <p:cNvSpPr/>
          <p:nvPr/>
        </p:nvSpPr>
        <p:spPr>
          <a:xfrm>
            <a:off x="6737176" y="1200647"/>
            <a:ext cx="2160000" cy="288032"/>
          </a:xfrm>
          <a:prstGeom prst="rect">
            <a:avLst/>
          </a:prstGeom>
          <a:solidFill>
            <a:srgbClr val="C2AC9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1" dirty="0">
                <a:solidFill>
                  <a:schemeClr val="bg2"/>
                </a:solidFill>
              </a:rPr>
              <a:t>2019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317FA521-B3F1-40DF-89DD-FC72B24D79BF}"/>
              </a:ext>
            </a:extLst>
          </p:cNvPr>
          <p:cNvSpPr/>
          <p:nvPr/>
        </p:nvSpPr>
        <p:spPr>
          <a:xfrm>
            <a:off x="6084168" y="1628800"/>
            <a:ext cx="1512168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it-IT" sz="1800" b="1" i="1" dirty="0">
                <a:solidFill>
                  <a:schemeClr val="bg1"/>
                </a:solidFill>
                <a:sym typeface="Symbol" panose="05050102010706020507" pitchFamily="18" charset="2"/>
              </a:rPr>
              <a:t>Gara TELT</a:t>
            </a:r>
            <a:endParaRPr lang="it-IT" sz="1800" b="1" i="1" dirty="0">
              <a:solidFill>
                <a:schemeClr val="bg1"/>
              </a:solidFill>
            </a:endParaRPr>
          </a:p>
        </p:txBody>
      </p:sp>
      <p:cxnSp>
        <p:nvCxnSpPr>
          <p:cNvPr id="34" name="Connettore a gomito 33">
            <a:extLst>
              <a:ext uri="{FF2B5EF4-FFF2-40B4-BE49-F238E27FC236}">
                <a16:creationId xmlns:a16="http://schemas.microsoft.com/office/drawing/2014/main" id="{EAD6D0A8-0656-4112-BB7F-BCD59C5D7EBD}"/>
              </a:ext>
            </a:extLst>
          </p:cNvPr>
          <p:cNvCxnSpPr>
            <a:cxnSpLocks/>
            <a:endCxn id="32" idx="2"/>
          </p:cNvCxnSpPr>
          <p:nvPr/>
        </p:nvCxnSpPr>
        <p:spPr>
          <a:xfrm rot="16200000" flipV="1">
            <a:off x="5773794" y="3055299"/>
            <a:ext cx="2168921" cy="36004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32F667FC-F21E-4177-9233-E6C64AEF0917}"/>
              </a:ext>
            </a:extLst>
          </p:cNvPr>
          <p:cNvSpPr/>
          <p:nvPr/>
        </p:nvSpPr>
        <p:spPr>
          <a:xfrm>
            <a:off x="1763688" y="620688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inizio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1.1.2017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riangolo isoscele 39">
            <a:extLst>
              <a:ext uri="{FF2B5EF4-FFF2-40B4-BE49-F238E27FC236}">
                <a16:creationId xmlns:a16="http://schemas.microsoft.com/office/drawing/2014/main" id="{20F1A664-868F-4705-83E8-7601AADDB2ED}"/>
              </a:ext>
            </a:extLst>
          </p:cNvPr>
          <p:cNvSpPr/>
          <p:nvPr/>
        </p:nvSpPr>
        <p:spPr>
          <a:xfrm flipV="1">
            <a:off x="2339752" y="1052736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51915A4-97C4-4F02-9DBA-A1572E1A73EF}"/>
              </a:ext>
            </a:extLst>
          </p:cNvPr>
          <p:cNvSpPr/>
          <p:nvPr/>
        </p:nvSpPr>
        <p:spPr>
          <a:xfrm>
            <a:off x="6011863" y="614847"/>
            <a:ext cx="1368152" cy="443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fine lavori</a:t>
            </a:r>
          </a:p>
          <a:p>
            <a:pPr algn="ctr"/>
            <a:r>
              <a:rPr lang="it-I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31.12.2018</a:t>
            </a:r>
            <a:endParaRPr lang="it-IT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riangolo isoscele 41">
            <a:extLst>
              <a:ext uri="{FF2B5EF4-FFF2-40B4-BE49-F238E27FC236}">
                <a16:creationId xmlns:a16="http://schemas.microsoft.com/office/drawing/2014/main" id="{C31B0E7F-860B-425B-A100-149368C504F4}"/>
              </a:ext>
            </a:extLst>
          </p:cNvPr>
          <p:cNvSpPr/>
          <p:nvPr/>
        </p:nvSpPr>
        <p:spPr>
          <a:xfrm flipV="1">
            <a:off x="6587927" y="1046895"/>
            <a:ext cx="216024" cy="144016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riangolo isoscele 30">
            <a:extLst>
              <a:ext uri="{FF2B5EF4-FFF2-40B4-BE49-F238E27FC236}">
                <a16:creationId xmlns:a16="http://schemas.microsoft.com/office/drawing/2014/main" id="{AF922A3D-F450-411F-B49A-F616F9A8D737}"/>
              </a:ext>
            </a:extLst>
          </p:cNvPr>
          <p:cNvSpPr/>
          <p:nvPr/>
        </p:nvSpPr>
        <p:spPr>
          <a:xfrm>
            <a:off x="6722591" y="1507356"/>
            <a:ext cx="216024" cy="144016"/>
          </a:xfrm>
          <a:prstGeom prst="triangl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280D21A-44F4-4477-90E0-E243BD981F27}"/>
              </a:ext>
            </a:extLst>
          </p:cNvPr>
          <p:cNvSpPr/>
          <p:nvPr/>
        </p:nvSpPr>
        <p:spPr>
          <a:xfrm>
            <a:off x="189583" y="4786739"/>
            <a:ext cx="5822280" cy="37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14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+mn-lt"/>
                <a:ea typeface="+mn-ea"/>
              </a:rPr>
              <a:t>www.telt-sas.com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DB54FB-E233-401D-9560-8769C2107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49540" r="62599" b="39925"/>
          <a:stretch/>
        </p:blipFill>
        <p:spPr>
          <a:xfrm>
            <a:off x="5029548" y="2713486"/>
            <a:ext cx="3981445" cy="2141460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AB206763-A8B7-468D-A334-3017B85E80AF}"/>
              </a:ext>
            </a:extLst>
          </p:cNvPr>
          <p:cNvSpPr/>
          <p:nvPr/>
        </p:nvSpPr>
        <p:spPr>
          <a:xfrm>
            <a:off x="5010847" y="2708920"/>
            <a:ext cx="4018849" cy="2160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866609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PoliTO.SEA.presentazione.r00">
  <a:themeElements>
    <a:clrScheme name="PoliTO.SEA.presentazione.r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liTO.SEA.presentazione.r0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oliTO.SEA.presentazione.r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a.pptx" id="{1EBC0D08-5275-42D8-8E8D-FB0EC8EE399F}" vid="{B7110416-957A-4860-AC7C-9EEBF33938BE}"/>
    </a:ext>
  </a:extLst>
</a:theme>
</file>

<file path=ppt/theme/theme2.xml><?xml version="1.0" encoding="utf-8"?>
<a:theme xmlns:a="http://schemas.openxmlformats.org/drawingml/2006/main" name="1_PoliTO.SEA.presentazione.r00">
  <a:themeElements>
    <a:clrScheme name="PoliTO.SEA.presentazione.r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liTO.SEA.presentazione.r0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oliTO.SEA.presentazione.r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a.pptx" id="{1EBC0D08-5275-42D8-8E8D-FB0EC8EE399F}" vid="{B7110416-957A-4860-AC7C-9EEBF33938BE}"/>
    </a:ext>
  </a:extLst>
</a:theme>
</file>

<file path=ppt/theme/theme3.xml><?xml version="1.0" encoding="utf-8"?>
<a:theme xmlns:a="http://schemas.openxmlformats.org/drawingml/2006/main" name="3_PoliTO.SEA.presentazione.r00">
  <a:themeElements>
    <a:clrScheme name="PoliTO.SEA.presentazione.r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liTO.SEA.presentazione.r0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oliTO.SEA.presentazione.r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a.pptx" id="{1EBC0D08-5275-42D8-8E8D-FB0EC8EE399F}" vid="{B7110416-957A-4860-AC7C-9EEBF33938BE}"/>
    </a:ext>
  </a:extLst>
</a:theme>
</file>

<file path=ppt/theme/theme4.xml><?xml version="1.0" encoding="utf-8"?>
<a:theme xmlns:a="http://schemas.openxmlformats.org/drawingml/2006/main" name="2_PoliTO.SEA.presentazione.r00">
  <a:themeElements>
    <a:clrScheme name="PoliTO.SEA.presentazione.r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liTO.SEA.presentazione.r0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oliTO.SEA.presentazione.r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TO.SEA.presentazione.r0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TO.SEA.presentazione.r0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a.pptx" id="{1EBC0D08-5275-42D8-8E8D-FB0EC8EE399F}" vid="{B7110416-957A-4860-AC7C-9EEBF33938BE}"/>
    </a:ext>
  </a:extLst>
</a:theme>
</file>

<file path=ppt/theme/theme5.xml><?xml version="1.0" encoding="utf-8"?>
<a:theme xmlns:a="http://schemas.openxmlformats.org/drawingml/2006/main" name="1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nivers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a.pptx" id="{1EBC0D08-5275-42D8-8E8D-FB0EC8EE399F}" vid="{2446E28C-6E81-4AD7-B1CE-938DAEDCE1C5}"/>
    </a:ext>
  </a:extLst>
</a:theme>
</file>

<file path=ppt/theme/theme6.xml><?xml version="1.0" encoding="utf-8"?>
<a:theme xmlns:a="http://schemas.openxmlformats.org/drawingml/2006/main" name="1_Personalizza struttura">
  <a:themeElements>
    <a:clrScheme name="1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za struttur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a.pptx" id="{1EBC0D08-5275-42D8-8E8D-FB0EC8EE399F}" vid="{F1F2B4D4-0974-430D-A9D6-CA2EA3F798CD}"/>
    </a:ext>
  </a:extLst>
</a:theme>
</file>

<file path=ppt/theme/theme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GC</Template>
  <TotalTime>0</TotalTime>
  <Words>464</Words>
  <Application>Microsoft Office PowerPoint</Application>
  <PresentationFormat>Presentazione su schermo (4:3)</PresentationFormat>
  <Paragraphs>196</Paragraphs>
  <Slides>16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16</vt:i4>
      </vt:variant>
    </vt:vector>
  </HeadingPairs>
  <TitlesOfParts>
    <vt:vector size="30" baseType="lpstr">
      <vt:lpstr>BatangChe</vt:lpstr>
      <vt:lpstr>MS PGothic</vt:lpstr>
      <vt:lpstr>Arial</vt:lpstr>
      <vt:lpstr>Arial Narrow</vt:lpstr>
      <vt:lpstr>Bodoni MT Condensed</vt:lpstr>
      <vt:lpstr>Calibri</vt:lpstr>
      <vt:lpstr>Symbol</vt:lpstr>
      <vt:lpstr>Times New Roman</vt:lpstr>
      <vt:lpstr>PoliTO.SEA.presentazione.r00</vt:lpstr>
      <vt:lpstr>1_PoliTO.SEA.presentazione.r00</vt:lpstr>
      <vt:lpstr>3_PoliTO.SEA.presentazione.r00</vt:lpstr>
      <vt:lpstr>2_PoliTO.SEA.presentazione.r00</vt:lpstr>
      <vt:lpstr>1_Struttura predefinita</vt:lpstr>
      <vt:lpstr>1_Personalizza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Giulio Cerino Abdin</dc:creator>
  <cp:lastModifiedBy>Pablo Maqroll</cp:lastModifiedBy>
  <cp:revision>646</cp:revision>
  <cp:lastPrinted>2017-09-16T06:22:28Z</cp:lastPrinted>
  <dcterms:created xsi:type="dcterms:W3CDTF">2014-07-22T12:30:38Z</dcterms:created>
  <dcterms:modified xsi:type="dcterms:W3CDTF">2017-09-16T13:45:16Z</dcterms:modified>
</cp:coreProperties>
</file>