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95" r:id="rId4"/>
    <p:sldId id="296" r:id="rId5"/>
    <p:sldId id="298" r:id="rId6"/>
    <p:sldId id="297" r:id="rId7"/>
    <p:sldId id="299" r:id="rId8"/>
    <p:sldId id="300" r:id="rId9"/>
    <p:sldId id="301" r:id="rId10"/>
    <p:sldId id="293" r:id="rId11"/>
    <p:sldId id="302" r:id="rId12"/>
    <p:sldId id="303" r:id="rId13"/>
    <p:sldId id="304" r:id="rId14"/>
    <p:sldId id="305" r:id="rId15"/>
    <p:sldId id="257" r:id="rId16"/>
    <p:sldId id="306" r:id="rId17"/>
    <p:sldId id="289" r:id="rId18"/>
    <p:sldId id="292" r:id="rId19"/>
    <p:sldId id="278" r:id="rId20"/>
    <p:sldId id="279" r:id="rId21"/>
    <p:sldId id="282" r:id="rId22"/>
    <p:sldId id="290" r:id="rId23"/>
    <p:sldId id="291" r:id="rId24"/>
    <p:sldId id="258" r:id="rId25"/>
    <p:sldId id="287" r:id="rId26"/>
    <p:sldId id="288" r:id="rId27"/>
    <p:sldId id="307" r:id="rId28"/>
    <p:sldId id="308" r:id="rId2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C0A762D-BCE1-4574-A366-0D4566E19AE2}" type="datetimeFigureOut">
              <a:rPr lang="it-IT" smtClean="0"/>
              <a:pPr/>
              <a:t>08/10/2018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5219419-A272-4D34-9674-17DF1DA690AF}"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C0A762D-BCE1-4574-A366-0D4566E19AE2}" type="datetimeFigureOut">
              <a:rPr lang="it-IT" smtClean="0"/>
              <a:pPr/>
              <a:t>08/10/2018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5219419-A272-4D34-9674-17DF1DA690A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C0A762D-BCE1-4574-A366-0D4566E19AE2}" type="datetimeFigureOut">
              <a:rPr lang="it-IT" smtClean="0"/>
              <a:pPr/>
              <a:t>08/10/2018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5219419-A272-4D34-9674-17DF1DA690A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C0A762D-BCE1-4574-A366-0D4566E19AE2}" type="datetimeFigureOut">
              <a:rPr lang="it-IT" smtClean="0"/>
              <a:pPr/>
              <a:t>08/10/2018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5219419-A272-4D34-9674-17DF1DA690A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C0A762D-BCE1-4574-A366-0D4566E19AE2}" type="datetimeFigureOut">
              <a:rPr lang="it-IT" smtClean="0"/>
              <a:pPr/>
              <a:t>08/10/2018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5219419-A272-4D34-9674-17DF1DA690AF}"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C0A762D-BCE1-4574-A366-0D4566E19AE2}" type="datetimeFigureOut">
              <a:rPr lang="it-IT" smtClean="0"/>
              <a:pPr/>
              <a:t>08/10/2018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5219419-A272-4D34-9674-17DF1DA690A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C0A762D-BCE1-4574-A366-0D4566E19AE2}" type="datetimeFigureOut">
              <a:rPr lang="it-IT" smtClean="0"/>
              <a:pPr/>
              <a:t>08/10/2018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5219419-A272-4D34-9674-17DF1DA690A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C0A762D-BCE1-4574-A366-0D4566E19AE2}" type="datetimeFigureOut">
              <a:rPr lang="it-IT" smtClean="0"/>
              <a:pPr/>
              <a:t>08/10/2018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5219419-A272-4D34-9674-17DF1DA690A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C0A762D-BCE1-4574-A366-0D4566E19AE2}" type="datetimeFigureOut">
              <a:rPr lang="it-IT" smtClean="0"/>
              <a:pPr/>
              <a:t>08/10/2018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5219419-A272-4D34-9674-17DF1DA690AF}"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C0A762D-BCE1-4574-A366-0D4566E19AE2}" type="datetimeFigureOut">
              <a:rPr lang="it-IT" smtClean="0"/>
              <a:pPr/>
              <a:t>08/10/2018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5219419-A272-4D34-9674-17DF1DA690A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C0A762D-BCE1-4574-A366-0D4566E19AE2}" type="datetimeFigureOut">
              <a:rPr lang="it-IT" smtClean="0"/>
              <a:pPr/>
              <a:t>08/10/2018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5219419-A272-4D34-9674-17DF1DA690AF}"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A762D-BCE1-4574-A366-0D4566E19AE2}" type="datetimeFigureOut">
              <a:rPr lang="it-IT" smtClean="0"/>
              <a:pPr/>
              <a:t>08/10/2018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219419-A272-4D34-9674-17DF1DA690AF}"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pPr algn="just"/>
            <a:r>
              <a:rPr lang="it-IT" sz="3600" dirty="0"/>
              <a:t>Le  </a:t>
            </a:r>
            <a:r>
              <a:rPr lang="it-IT" sz="3600" dirty="0">
                <a:latin typeface="Arial" pitchFamily="34" charset="0"/>
                <a:cs typeface="Arial" pitchFamily="34" charset="0"/>
              </a:rPr>
              <a:t>resistenze nei territori difendono e rilanciano il Bel Paese</a:t>
            </a:r>
            <a:endParaRPr lang="it-IT" sz="3600" dirty="0"/>
          </a:p>
        </p:txBody>
      </p:sp>
      <p:sp>
        <p:nvSpPr>
          <p:cNvPr id="3" name="Sottotitolo 2"/>
          <p:cNvSpPr>
            <a:spLocks noGrp="1"/>
          </p:cNvSpPr>
          <p:nvPr>
            <p:ph type="subTitle" idx="1"/>
          </p:nvPr>
        </p:nvSpPr>
        <p:spPr/>
        <p:txBody>
          <a:bodyPr/>
          <a:lstStyle/>
          <a:p>
            <a:pPr algn="l"/>
            <a:r>
              <a:rPr lang="it-IT" dirty="0">
                <a:latin typeface="Arial" pitchFamily="34" charset="0"/>
                <a:cs typeface="Arial" pitchFamily="34" charset="0"/>
              </a:rPr>
              <a:t>Firenze</a:t>
            </a:r>
            <a:r>
              <a:rPr lang="it-IT" dirty="0"/>
              <a:t> 06 ottobre  2018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sz="3100" dirty="0"/>
              <a:t>5 anno in cui gli ammortamenti superano il valore degli investimenti fissi lordi. Impoverimento capitale fisico</a:t>
            </a:r>
            <a:r>
              <a:rPr lang="it-IT" sz="3600" dirty="0"/>
              <a:t>.</a:t>
            </a:r>
          </a:p>
        </p:txBody>
      </p:sp>
      <p:pic>
        <p:nvPicPr>
          <p:cNvPr id="1026" name="Picture 2"/>
          <p:cNvPicPr>
            <a:picLocks noGrp="1" noChangeAspect="1" noChangeArrowheads="1"/>
          </p:cNvPicPr>
          <p:nvPr>
            <p:ph idx="1"/>
          </p:nvPr>
        </p:nvPicPr>
        <p:blipFill>
          <a:blip r:embed="rId2"/>
          <a:srcRect/>
          <a:stretch>
            <a:fillRect/>
          </a:stretch>
        </p:blipFill>
        <p:spPr bwMode="auto">
          <a:xfrm>
            <a:off x="517491" y="1600200"/>
            <a:ext cx="8109017" cy="4525963"/>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Senato 2017 e UPB 2015</a:t>
            </a:r>
          </a:p>
        </p:txBody>
      </p:sp>
      <p:sp>
        <p:nvSpPr>
          <p:cNvPr id="3" name="Segnaposto contenuto 2"/>
          <p:cNvSpPr>
            <a:spLocks noGrp="1"/>
          </p:cNvSpPr>
          <p:nvPr>
            <p:ph idx="1"/>
          </p:nvPr>
        </p:nvSpPr>
        <p:spPr/>
        <p:txBody>
          <a:bodyPr/>
          <a:lstStyle/>
          <a:p>
            <a:r>
              <a:rPr lang="it-IT" dirty="0"/>
              <a:t>Documento Poliennale di Programmazione : </a:t>
            </a:r>
          </a:p>
          <a:p>
            <a:r>
              <a:rPr lang="it-IT" dirty="0"/>
              <a:t>Sono destinati a contenere gli interventi nel settore dei trasporti e della logistica ritenuti meritevoli di finanziamento. Da realizzare in coerenza con il PGTL. </a:t>
            </a:r>
          </a:p>
          <a:p>
            <a:r>
              <a:rPr lang="it-IT" dirty="0"/>
              <a:t>Invece del DDP abbiamo l’allegato al DEF con 100 opere “strategiche”. “ Connettere l’Italia : fabbisogni e progetti infrastrutture al 2030”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dirty="0"/>
              <a:t>Fondo Finanziamento Investimenti e Sviluppo Infrastrutturale</a:t>
            </a:r>
          </a:p>
        </p:txBody>
      </p:sp>
      <p:sp>
        <p:nvSpPr>
          <p:cNvPr id="3" name="Segnaposto contenuto 2"/>
          <p:cNvSpPr>
            <a:spLocks noGrp="1"/>
          </p:cNvSpPr>
          <p:nvPr>
            <p:ph idx="1"/>
          </p:nvPr>
        </p:nvSpPr>
        <p:spPr/>
        <p:txBody>
          <a:bodyPr/>
          <a:lstStyle/>
          <a:p>
            <a:pPr algn="just"/>
            <a:r>
              <a:rPr lang="it-IT" dirty="0"/>
              <a:t>Dotazione 47,55 mld in 15 anni –</a:t>
            </a:r>
          </a:p>
          <a:p>
            <a:pPr algn="just"/>
            <a:r>
              <a:rPr lang="it-IT" dirty="0"/>
              <a:t>19,3 mld a trasporti, viabilità , mobilità sostenibile ,riqualificazione accessibilità.</a:t>
            </a:r>
          </a:p>
          <a:p>
            <a:pPr algn="just"/>
            <a:r>
              <a:rPr lang="it-IT" dirty="0"/>
              <a:t>36,1 mld legge bilancio 2018; Tot.83,7 mld.</a:t>
            </a:r>
          </a:p>
          <a:p>
            <a:pPr algn="just"/>
            <a:r>
              <a:rPr lang="it-IT" dirty="0"/>
              <a:t>Piano Mobilità Turistica integra piano strategico del turismo del ministero beni culturali.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it-IT" dirty="0"/>
              <a:t>Commissione UE su dati Economic Forum </a:t>
            </a:r>
          </a:p>
        </p:txBody>
      </p:sp>
      <p:sp>
        <p:nvSpPr>
          <p:cNvPr id="3" name="Segnaposto contenuto 2"/>
          <p:cNvSpPr>
            <a:spLocks noGrp="1"/>
          </p:cNvSpPr>
          <p:nvPr>
            <p:ph idx="1"/>
          </p:nvPr>
        </p:nvSpPr>
        <p:spPr/>
        <p:txBody>
          <a:bodyPr/>
          <a:lstStyle/>
          <a:p>
            <a:r>
              <a:rPr lang="it-IT" dirty="0"/>
              <a:t>UE 28 e scala valutativa 1/28.</a:t>
            </a:r>
          </a:p>
          <a:p>
            <a:r>
              <a:rPr lang="it-IT" dirty="0"/>
              <a:t>Italia 18 con punteggio 4,08 , per QUALITA rete ferroviaria contro media europea a 4,30.</a:t>
            </a:r>
          </a:p>
          <a:p>
            <a:r>
              <a:rPr lang="it-IT" dirty="0"/>
              <a:t>20 posto qualità infrastrutture portuali e aeroportuali.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just"/>
            <a:r>
              <a:rPr lang="en-US" sz="3600" dirty="0"/>
              <a:t>“A European high-speed rail network: not a reality but an ineffective patchwork”.</a:t>
            </a:r>
            <a:endParaRPr lang="it-IT" sz="3600" dirty="0"/>
          </a:p>
        </p:txBody>
      </p:sp>
      <p:sp>
        <p:nvSpPr>
          <p:cNvPr id="3" name="Segnaposto contenuto 2"/>
          <p:cNvSpPr>
            <a:spLocks noGrp="1"/>
          </p:cNvSpPr>
          <p:nvPr>
            <p:ph idx="1"/>
          </p:nvPr>
        </p:nvSpPr>
        <p:spPr/>
        <p:txBody>
          <a:bodyPr>
            <a:normAutofit lnSpcReduction="10000"/>
          </a:bodyPr>
          <a:lstStyle/>
          <a:p>
            <a:pPr algn="just">
              <a:buNone/>
            </a:pPr>
            <a:r>
              <a:rPr lang="it-IT" dirty="0"/>
              <a:t>  Certifica costi elevatissimi AV 1 posto Stoccarda/Monaco. 2 Milano/Venezia  82 mln /Km.</a:t>
            </a:r>
          </a:p>
          <a:p>
            <a:pPr algn="just"/>
            <a:r>
              <a:rPr lang="it-IT" dirty="0"/>
              <a:t>“Insufficienti analisi costi-benefici e reti mal collegate”.</a:t>
            </a:r>
          </a:p>
          <a:p>
            <a:pPr algn="just"/>
            <a:r>
              <a:rPr lang="it-IT" dirty="0"/>
              <a:t>“se si considerasse seriamente la soluzione alternativa di potenziare le linee convenzionali esistenti, si potrebbero risparmiare miliardi di euro”.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Arial" pitchFamily="34" charset="0"/>
                <a:cs typeface="Arial" pitchFamily="34" charset="0"/>
              </a:rPr>
              <a:t>Alcuni dati </a:t>
            </a:r>
          </a:p>
        </p:txBody>
      </p:sp>
      <p:sp>
        <p:nvSpPr>
          <p:cNvPr id="3" name="Segnaposto contenuto 2"/>
          <p:cNvSpPr>
            <a:spLocks noGrp="1"/>
          </p:cNvSpPr>
          <p:nvPr>
            <p:ph idx="1"/>
          </p:nvPr>
        </p:nvSpPr>
        <p:spPr/>
        <p:txBody>
          <a:bodyPr>
            <a:normAutofit fontScale="92500"/>
          </a:bodyPr>
          <a:lstStyle/>
          <a:p>
            <a:r>
              <a:rPr lang="it-IT" dirty="0">
                <a:latin typeface="Arial" pitchFamily="34" charset="0"/>
                <a:cs typeface="Arial" pitchFamily="34" charset="0"/>
              </a:rPr>
              <a:t>Km rete    16.600</a:t>
            </a:r>
          </a:p>
          <a:p>
            <a:r>
              <a:rPr lang="it-IT" dirty="0">
                <a:latin typeface="Arial" pitchFamily="34" charset="0"/>
                <a:cs typeface="Arial" pitchFamily="34" charset="0"/>
              </a:rPr>
              <a:t>38% con blocco automatico ; 45% , binari 2; 70% SCMT ; ERTMS 2 livello ,  6%</a:t>
            </a:r>
          </a:p>
          <a:p>
            <a:r>
              <a:rPr lang="it-IT" dirty="0">
                <a:latin typeface="Arial" pitchFamily="34" charset="0"/>
                <a:cs typeface="Arial" pitchFamily="34" charset="0"/>
              </a:rPr>
              <a:t>Treni gg       8000 ; Addetti      70.000</a:t>
            </a:r>
          </a:p>
          <a:p>
            <a:r>
              <a:rPr lang="it-IT" dirty="0">
                <a:latin typeface="Arial" pitchFamily="34" charset="0"/>
                <a:cs typeface="Arial" pitchFamily="34" charset="0"/>
              </a:rPr>
              <a:t>Gruppo FS : capogruppo,14 società controllate,50 soc. contr. </a:t>
            </a:r>
            <a:r>
              <a:rPr lang="it-IT" dirty="0" err="1">
                <a:latin typeface="Arial" pitchFamily="34" charset="0"/>
                <a:cs typeface="Arial" pitchFamily="34" charset="0"/>
              </a:rPr>
              <a:t>Ind</a:t>
            </a:r>
            <a:r>
              <a:rPr lang="it-IT" dirty="0">
                <a:latin typeface="Arial" pitchFamily="34" charset="0"/>
                <a:cs typeface="Arial" pitchFamily="34" charset="0"/>
              </a:rPr>
              <a:t> , 11 joint venture , 23 società collegate , 8 società partecipate  in Germania,</a:t>
            </a:r>
            <a:r>
              <a:rPr lang="it-IT" dirty="0" err="1">
                <a:latin typeface="Arial" pitchFamily="34" charset="0"/>
                <a:cs typeface="Arial" pitchFamily="34" charset="0"/>
              </a:rPr>
              <a:t>Austria.Francia</a:t>
            </a:r>
            <a:r>
              <a:rPr lang="it-IT" dirty="0">
                <a:latin typeface="Arial" pitchFamily="34" charset="0"/>
                <a:cs typeface="Arial" pitchFamily="34" charset="0"/>
              </a:rPr>
              <a:t>,Svizzera,Belgio, Danimarca , Svezia,Serbia , Rep. Ceca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Corte Conti UE  </a:t>
            </a:r>
          </a:p>
        </p:txBody>
      </p:sp>
      <p:sp>
        <p:nvSpPr>
          <p:cNvPr id="3" name="Segnaposto contenuto 2"/>
          <p:cNvSpPr>
            <a:spLocks noGrp="1"/>
          </p:cNvSpPr>
          <p:nvPr>
            <p:ph idx="1"/>
          </p:nvPr>
        </p:nvSpPr>
        <p:spPr/>
        <p:txBody>
          <a:bodyPr/>
          <a:lstStyle/>
          <a:p>
            <a:pPr algn="just">
              <a:buNone/>
            </a:pPr>
            <a:r>
              <a:rPr lang="it-IT" dirty="0"/>
              <a:t>    Su dieci linee realizzate quattro presentano un costo per ogni minuto risparmiato, pari a 100 milioni di euro.</a:t>
            </a:r>
          </a:p>
          <a:p>
            <a:pPr algn="just">
              <a:buNone/>
            </a:pPr>
            <a:r>
              <a:rPr lang="it-IT" dirty="0"/>
              <a:t>    ACB obbligatoria dal 2011 !! </a:t>
            </a:r>
          </a:p>
          <a:p>
            <a:pPr algn="just">
              <a:buNone/>
            </a:pPr>
            <a:r>
              <a:rPr lang="it-IT" dirty="0"/>
              <a:t>     Zero analisi Ufficio Missioni MIT</a:t>
            </a:r>
          </a:p>
          <a:p>
            <a:pPr algn="just">
              <a:buNone/>
            </a:pPr>
            <a:r>
              <a:rPr lang="it-IT" dirty="0"/>
              <a:t>     ACB : GE/Mi , Bs/VR e Vr/Pd negative per 5 mld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Arial" pitchFamily="34" charset="0"/>
                <a:cs typeface="Arial" pitchFamily="34" charset="0"/>
              </a:rPr>
              <a:t>Dati traffico </a:t>
            </a:r>
          </a:p>
        </p:txBody>
      </p:sp>
      <p:sp>
        <p:nvSpPr>
          <p:cNvPr id="3" name="Segnaposto contenuto 2"/>
          <p:cNvSpPr>
            <a:spLocks noGrp="1"/>
          </p:cNvSpPr>
          <p:nvPr>
            <p:ph idx="1"/>
          </p:nvPr>
        </p:nvSpPr>
        <p:spPr/>
        <p:txBody>
          <a:bodyPr>
            <a:normAutofit lnSpcReduction="10000"/>
          </a:bodyPr>
          <a:lstStyle/>
          <a:p>
            <a:r>
              <a:rPr lang="it-IT" dirty="0">
                <a:latin typeface="Arial" pitchFamily="34" charset="0"/>
                <a:cs typeface="Arial" pitchFamily="34" charset="0"/>
              </a:rPr>
              <a:t>Pax-Km 2008  , 45,76  Mld </a:t>
            </a:r>
          </a:p>
          <a:p>
            <a:r>
              <a:rPr lang="it-IT" dirty="0">
                <a:latin typeface="Arial" pitchFamily="34" charset="0"/>
                <a:cs typeface="Arial" pitchFamily="34" charset="0"/>
              </a:rPr>
              <a:t>Pax-Km  2014    38,6     “</a:t>
            </a:r>
          </a:p>
          <a:p>
            <a:r>
              <a:rPr lang="it-IT" dirty="0">
                <a:latin typeface="Arial" pitchFamily="34" charset="0"/>
                <a:cs typeface="Arial" pitchFamily="34" charset="0"/>
              </a:rPr>
              <a:t>Ton-Km   2008    21,9   “</a:t>
            </a:r>
          </a:p>
          <a:p>
            <a:r>
              <a:rPr lang="it-IT" dirty="0">
                <a:latin typeface="Arial" pitchFamily="34" charset="0"/>
                <a:cs typeface="Arial" pitchFamily="34" charset="0"/>
              </a:rPr>
              <a:t>Ton-Km   2014    11,5   “</a:t>
            </a:r>
          </a:p>
          <a:p>
            <a:r>
              <a:rPr lang="it-IT" dirty="0">
                <a:latin typeface="Arial" pitchFamily="34" charset="0"/>
                <a:cs typeface="Arial" pitchFamily="34" charset="0"/>
              </a:rPr>
              <a:t>Ricavi  M/L </a:t>
            </a:r>
            <a:r>
              <a:rPr lang="it-IT" dirty="0" err="1">
                <a:latin typeface="Arial" pitchFamily="34" charset="0"/>
                <a:cs typeface="Arial" pitchFamily="34" charset="0"/>
              </a:rPr>
              <a:t>Perc</a:t>
            </a:r>
            <a:r>
              <a:rPr lang="it-IT" dirty="0">
                <a:latin typeface="Arial" pitchFamily="34" charset="0"/>
                <a:cs typeface="Arial" pitchFamily="34" charset="0"/>
              </a:rPr>
              <a:t>      1954 mln</a:t>
            </a:r>
          </a:p>
          <a:p>
            <a:r>
              <a:rPr lang="it-IT" dirty="0">
                <a:latin typeface="Arial" pitchFamily="34" charset="0"/>
                <a:cs typeface="Arial" pitchFamily="34" charset="0"/>
              </a:rPr>
              <a:t>Ricavi   </a:t>
            </a:r>
            <a:r>
              <a:rPr lang="it-IT" dirty="0" err="1">
                <a:latin typeface="Arial" pitchFamily="34" charset="0"/>
                <a:cs typeface="Arial" pitchFamily="34" charset="0"/>
              </a:rPr>
              <a:t>Trasp</a:t>
            </a:r>
            <a:r>
              <a:rPr lang="it-IT" dirty="0">
                <a:latin typeface="Arial" pitchFamily="34" charset="0"/>
                <a:cs typeface="Arial" pitchFamily="34" charset="0"/>
              </a:rPr>
              <a:t> </a:t>
            </a:r>
            <a:r>
              <a:rPr lang="it-IT" dirty="0" err="1">
                <a:latin typeface="Arial" pitchFamily="34" charset="0"/>
                <a:cs typeface="Arial" pitchFamily="34" charset="0"/>
              </a:rPr>
              <a:t>Reg</a:t>
            </a:r>
            <a:r>
              <a:rPr lang="it-IT" dirty="0">
                <a:latin typeface="Arial" pitchFamily="34" charset="0"/>
                <a:cs typeface="Arial" pitchFamily="34" charset="0"/>
              </a:rPr>
              <a:t>      814 “</a:t>
            </a:r>
          </a:p>
          <a:p>
            <a:r>
              <a:rPr lang="it-IT" dirty="0">
                <a:latin typeface="Arial" pitchFamily="34" charset="0"/>
                <a:cs typeface="Arial" pitchFamily="34" charset="0"/>
              </a:rPr>
              <a:t>Ricavi    CdS            1801 “</a:t>
            </a:r>
          </a:p>
          <a:p>
            <a:r>
              <a:rPr lang="it-IT" dirty="0">
                <a:latin typeface="Arial" pitchFamily="34" charset="0"/>
                <a:cs typeface="Arial" pitchFamily="34" charset="0"/>
              </a:rPr>
              <a:t>Traffico Merci              478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Dati medi ricavi </a:t>
            </a:r>
          </a:p>
        </p:txBody>
      </p:sp>
      <p:sp>
        <p:nvSpPr>
          <p:cNvPr id="3" name="Segnaposto contenuto 2"/>
          <p:cNvSpPr>
            <a:spLocks noGrp="1"/>
          </p:cNvSpPr>
          <p:nvPr>
            <p:ph idx="1"/>
          </p:nvPr>
        </p:nvSpPr>
        <p:spPr/>
        <p:txBody>
          <a:bodyPr/>
          <a:lstStyle/>
          <a:p>
            <a:r>
              <a:rPr lang="it-IT" dirty="0"/>
              <a:t>Ricavo medio </a:t>
            </a:r>
            <a:r>
              <a:rPr lang="it-IT" dirty="0" err="1"/>
              <a:t>pax*Km</a:t>
            </a:r>
            <a:r>
              <a:rPr lang="it-IT" dirty="0"/>
              <a:t>  m/L         9,8 </a:t>
            </a:r>
            <a:r>
              <a:rPr lang="it-IT" dirty="0" err="1"/>
              <a:t>centeuro</a:t>
            </a:r>
            <a:r>
              <a:rPr lang="it-IT" dirty="0"/>
              <a:t> </a:t>
            </a:r>
          </a:p>
          <a:p>
            <a:endParaRPr lang="it-IT" dirty="0"/>
          </a:p>
          <a:p>
            <a:r>
              <a:rPr lang="it-IT" dirty="0"/>
              <a:t>Ricavo medio  </a:t>
            </a:r>
            <a:r>
              <a:rPr lang="it-IT" dirty="0" err="1"/>
              <a:t>pax*</a:t>
            </a:r>
            <a:r>
              <a:rPr lang="it-IT" dirty="0"/>
              <a:t> Km </a:t>
            </a:r>
            <a:r>
              <a:rPr lang="it-IT" dirty="0" err="1"/>
              <a:t>Region</a:t>
            </a:r>
            <a:r>
              <a:rPr lang="it-IT" dirty="0"/>
              <a:t>    4,4       “ </a:t>
            </a:r>
          </a:p>
          <a:p>
            <a:endParaRPr lang="it-IT" dirty="0"/>
          </a:p>
          <a:p>
            <a:r>
              <a:rPr lang="it-IT" dirty="0"/>
              <a:t>Ricavo medio  CDS  Reg.                9,6       “ </a:t>
            </a:r>
          </a:p>
          <a:p>
            <a:endParaRPr lang="it-IT" dirty="0"/>
          </a:p>
          <a:p>
            <a:r>
              <a:rPr lang="it-IT" dirty="0"/>
              <a:t>Ricavo medio  </a:t>
            </a:r>
            <a:r>
              <a:rPr lang="it-IT" dirty="0" err="1"/>
              <a:t>Ton*</a:t>
            </a:r>
            <a:r>
              <a:rPr lang="it-IT" dirty="0"/>
              <a:t> km                  3,3      “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Arial" pitchFamily="34" charset="0"/>
                <a:cs typeface="Arial" pitchFamily="34" charset="0"/>
              </a:rPr>
              <a:t>Principali società gruppo </a:t>
            </a:r>
          </a:p>
        </p:txBody>
      </p:sp>
      <p:sp>
        <p:nvSpPr>
          <p:cNvPr id="3" name="Segnaposto contenuto 2"/>
          <p:cNvSpPr>
            <a:spLocks noGrp="1"/>
          </p:cNvSpPr>
          <p:nvPr>
            <p:ph idx="1"/>
          </p:nvPr>
        </p:nvSpPr>
        <p:spPr/>
        <p:txBody>
          <a:bodyPr>
            <a:normAutofit fontScale="92500"/>
          </a:bodyPr>
          <a:lstStyle/>
          <a:p>
            <a:r>
              <a:rPr lang="it-IT" dirty="0">
                <a:latin typeface="Arial" pitchFamily="34" charset="0"/>
                <a:cs typeface="Arial" pitchFamily="34" charset="0"/>
              </a:rPr>
              <a:t>RFI , Trenitalia,Italferr,</a:t>
            </a:r>
            <a:r>
              <a:rPr lang="it-IT" dirty="0" err="1">
                <a:latin typeface="Arial" pitchFamily="34" charset="0"/>
                <a:cs typeface="Arial" pitchFamily="34" charset="0"/>
              </a:rPr>
              <a:t>Ferservizi</a:t>
            </a:r>
            <a:r>
              <a:rPr lang="it-IT" dirty="0">
                <a:latin typeface="Arial" pitchFamily="34" charset="0"/>
                <a:cs typeface="Arial" pitchFamily="34" charset="0"/>
              </a:rPr>
              <a:t>,Fs Logistica,Fs Sistemi Urbani , </a:t>
            </a:r>
            <a:r>
              <a:rPr lang="it-IT" dirty="0" err="1">
                <a:latin typeface="Arial" pitchFamily="34" charset="0"/>
                <a:cs typeface="Arial" pitchFamily="34" charset="0"/>
              </a:rPr>
              <a:t>Fercredit</a:t>
            </a:r>
            <a:r>
              <a:rPr lang="it-IT" dirty="0">
                <a:latin typeface="Arial" pitchFamily="34" charset="0"/>
                <a:cs typeface="Arial" pitchFamily="34" charset="0"/>
              </a:rPr>
              <a:t>, Grandi  Stazioni e </a:t>
            </a:r>
            <a:r>
              <a:rPr lang="it-IT" dirty="0" err="1">
                <a:latin typeface="Arial" pitchFamily="34" charset="0"/>
                <a:cs typeface="Arial" pitchFamily="34" charset="0"/>
              </a:rPr>
              <a:t>Centostazioni</a:t>
            </a:r>
            <a:r>
              <a:rPr lang="it-IT" dirty="0">
                <a:latin typeface="Arial" pitchFamily="34" charset="0"/>
                <a:cs typeface="Arial" pitchFamily="34" charset="0"/>
              </a:rPr>
              <a:t> , </a:t>
            </a:r>
            <a:r>
              <a:rPr lang="it-IT" dirty="0" err="1">
                <a:latin typeface="Arial" pitchFamily="34" charset="0"/>
                <a:cs typeface="Arial" pitchFamily="34" charset="0"/>
              </a:rPr>
              <a:t>Busitalia-</a:t>
            </a:r>
            <a:r>
              <a:rPr lang="it-IT" dirty="0">
                <a:latin typeface="Arial" pitchFamily="34" charset="0"/>
                <a:cs typeface="Arial" pitchFamily="34" charset="0"/>
              </a:rPr>
              <a:t> Sita Nord , </a:t>
            </a:r>
            <a:r>
              <a:rPr lang="it-IT" dirty="0" err="1">
                <a:latin typeface="Arial" pitchFamily="34" charset="0"/>
                <a:cs typeface="Arial" pitchFamily="34" charset="0"/>
              </a:rPr>
              <a:t>Netinera</a:t>
            </a:r>
            <a:r>
              <a:rPr lang="it-IT" dirty="0">
                <a:latin typeface="Arial" pitchFamily="34" charset="0"/>
                <a:cs typeface="Arial" pitchFamily="34" charset="0"/>
              </a:rPr>
              <a:t> </a:t>
            </a:r>
            <a:r>
              <a:rPr lang="it-IT" dirty="0" err="1">
                <a:latin typeface="Arial" pitchFamily="34" charset="0"/>
                <a:cs typeface="Arial" pitchFamily="34" charset="0"/>
              </a:rPr>
              <a:t>Deutschland</a:t>
            </a:r>
            <a:r>
              <a:rPr lang="it-IT" dirty="0">
                <a:latin typeface="Arial" pitchFamily="34" charset="0"/>
                <a:cs typeface="Arial" pitchFamily="34" charset="0"/>
              </a:rPr>
              <a:t>.</a:t>
            </a:r>
          </a:p>
          <a:p>
            <a:r>
              <a:rPr lang="it-IT" dirty="0">
                <a:latin typeface="Arial" pitchFamily="34" charset="0"/>
                <a:cs typeface="Arial" pitchFamily="34" charset="0"/>
              </a:rPr>
              <a:t>Capitale Sociale Gruppo pari a  38.790 mln &amp;</a:t>
            </a:r>
          </a:p>
          <a:p>
            <a:r>
              <a:rPr lang="it-IT" dirty="0">
                <a:latin typeface="Arial" pitchFamily="34" charset="0"/>
                <a:cs typeface="Arial" pitchFamily="34" charset="0"/>
              </a:rPr>
              <a:t>Interamente detenuto dal </a:t>
            </a:r>
            <a:r>
              <a:rPr lang="it-IT" dirty="0" err="1">
                <a:latin typeface="Arial" pitchFamily="34" charset="0"/>
                <a:cs typeface="Arial" pitchFamily="34" charset="0"/>
              </a:rPr>
              <a:t>M.E.F</a:t>
            </a:r>
            <a:r>
              <a:rPr lang="it-IT" dirty="0">
                <a:latin typeface="Arial" pitchFamily="34" charset="0"/>
                <a:cs typeface="Arial" pitchFamily="34" charset="0"/>
              </a:rPr>
              <a:t>.</a:t>
            </a:r>
          </a:p>
          <a:p>
            <a:r>
              <a:rPr lang="it-IT" dirty="0">
                <a:latin typeface="Arial" pitchFamily="34" charset="0"/>
                <a:cs typeface="Arial" pitchFamily="34" charset="0"/>
              </a:rPr>
              <a:t>Indice di Redditività (ROI) : 1,5% contro Enel 11% ( MEF 25%) e 13,4% Poste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La frantumazione delle regole </a:t>
            </a:r>
          </a:p>
        </p:txBody>
      </p:sp>
      <p:sp>
        <p:nvSpPr>
          <p:cNvPr id="3" name="Segnaposto contenuto 2"/>
          <p:cNvSpPr>
            <a:spLocks noGrp="1"/>
          </p:cNvSpPr>
          <p:nvPr>
            <p:ph idx="1"/>
          </p:nvPr>
        </p:nvSpPr>
        <p:spPr/>
        <p:txBody>
          <a:bodyPr/>
          <a:lstStyle/>
          <a:p>
            <a:r>
              <a:rPr lang="it-IT" dirty="0"/>
              <a:t>Legge obiettivo: morta ma vive </a:t>
            </a:r>
          </a:p>
          <a:p>
            <a:r>
              <a:rPr lang="it-IT" dirty="0"/>
              <a:t>Stravolgimento della VIA : annullata ACB, analisi sanitaria , limitazione VIS .</a:t>
            </a:r>
          </a:p>
          <a:p>
            <a:r>
              <a:rPr lang="it-IT" dirty="0"/>
              <a:t>Decreto terre e rocce da scavo </a:t>
            </a:r>
          </a:p>
          <a:p>
            <a:r>
              <a:rPr lang="it-IT" dirty="0"/>
              <a:t>Dlgs 50/2016 :67provvedimenti attuativi . 43-</a:t>
            </a:r>
          </a:p>
          <a:p>
            <a:r>
              <a:rPr lang="it-IT" dirty="0"/>
              <a:t>Manca : sistema qualificazione stazioni appaltanti,rating d’impresa, dibattito pubblico </a:t>
            </a:r>
          </a:p>
          <a:p>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Arial" pitchFamily="34" charset="0"/>
                <a:cs typeface="Arial" pitchFamily="34" charset="0"/>
              </a:rPr>
              <a:t>Trasferimenti FS </a:t>
            </a:r>
          </a:p>
        </p:txBody>
      </p:sp>
      <p:sp>
        <p:nvSpPr>
          <p:cNvPr id="3" name="Segnaposto contenuto 2"/>
          <p:cNvSpPr>
            <a:spLocks noGrp="1"/>
          </p:cNvSpPr>
          <p:nvPr>
            <p:ph idx="1"/>
          </p:nvPr>
        </p:nvSpPr>
        <p:spPr/>
        <p:txBody>
          <a:bodyPr/>
          <a:lstStyle/>
          <a:p>
            <a:r>
              <a:rPr lang="it-IT" dirty="0" err="1"/>
              <a:t>Trasf</a:t>
            </a:r>
            <a:r>
              <a:rPr lang="it-IT" dirty="0"/>
              <a:t>. conto capitale ed esercizio  8 mld /anno </a:t>
            </a:r>
          </a:p>
          <a:p>
            <a:r>
              <a:rPr lang="it-IT" dirty="0" err="1"/>
              <a:t>Trasf</a:t>
            </a:r>
            <a:r>
              <a:rPr lang="it-IT" dirty="0"/>
              <a:t>.  Trasporto locale                     5     “  giustificati dalla copertura tariffe var. tra 35/50% contro media UE al 60%. </a:t>
            </a:r>
          </a:p>
          <a:p>
            <a:r>
              <a:rPr lang="it-IT" dirty="0"/>
              <a:t>TPL utilizzato  70% operai e impiegati ( Censis ) </a:t>
            </a:r>
          </a:p>
          <a:p>
            <a:r>
              <a:rPr lang="it-IT" dirty="0"/>
              <a:t>Includendo il Fondo Pensioni i trasferimenti ammontano a 12 mld annui.</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a:latin typeface="Arial" pitchFamily="34" charset="0"/>
                <a:cs typeface="Arial" pitchFamily="34" charset="0"/>
              </a:rPr>
              <a:t>Aiuti di Stato Fs. Università Bicocca Arrigo e Di  Foggia </a:t>
            </a:r>
          </a:p>
        </p:txBody>
      </p:sp>
      <p:sp>
        <p:nvSpPr>
          <p:cNvPr id="3" name="Segnaposto contenuto 2"/>
          <p:cNvSpPr>
            <a:spLocks noGrp="1"/>
          </p:cNvSpPr>
          <p:nvPr>
            <p:ph idx="1"/>
          </p:nvPr>
        </p:nvSpPr>
        <p:spPr/>
        <p:txBody>
          <a:bodyPr>
            <a:normAutofit fontScale="92500" lnSpcReduction="20000"/>
          </a:bodyPr>
          <a:lstStyle/>
          <a:p>
            <a:r>
              <a:rPr lang="it-IT" sz="3500" dirty="0">
                <a:latin typeface="Arial" pitchFamily="34" charset="0"/>
                <a:cs typeface="Arial" pitchFamily="34" charset="0"/>
              </a:rPr>
              <a:t>Da FS in  Spa  (1992) fino al 2012 è stata registrata una spesa pubblica, sostenuta per il suo finanziamento, pari 207,7 miliardi di euro di cui 84,8 di parte corrente e 122,8 in conto capitale. </a:t>
            </a:r>
          </a:p>
          <a:p>
            <a:r>
              <a:rPr lang="it-IT" sz="3500" dirty="0">
                <a:latin typeface="Arial" pitchFamily="34" charset="0"/>
                <a:cs typeface="Arial" pitchFamily="34" charset="0"/>
              </a:rPr>
              <a:t>Media annua di 9,9 miliardi. Nell’ultimo anno, disponibile a marzo 2014, il 2012, l’esborso  a carico  dello Stato è 7,6 miliardi, inferiore alla media dei 21 anni, ma in crescita rispetto ai 6,5 miliardi del 2011 e ai 5,8 del 2010.</a:t>
            </a:r>
          </a:p>
          <a:p>
            <a:endParaRPr lang="it-IT" dirty="0"/>
          </a:p>
        </p:txBody>
      </p:sp>
      <p:sp>
        <p:nvSpPr>
          <p:cNvPr id="4" name="Segnaposto piè di pagina 3"/>
          <p:cNvSpPr>
            <a:spLocks noGrp="1"/>
          </p:cNvSpPr>
          <p:nvPr>
            <p:ph type="ftr" sz="quarter" idx="11"/>
          </p:nvPr>
        </p:nvSpPr>
        <p:spPr/>
        <p:txBody>
          <a:bodyPr/>
          <a:lstStyle/>
          <a:p>
            <a:r>
              <a:rPr lang="it-IT"/>
              <a:t>Corridoio Mediterraneo tratta Bs-Vr</a:t>
            </a:r>
          </a:p>
        </p:txBody>
      </p:sp>
      <p:sp>
        <p:nvSpPr>
          <p:cNvPr id="5" name="Segnaposto numero diapositiva 4"/>
          <p:cNvSpPr>
            <a:spLocks noGrp="1"/>
          </p:cNvSpPr>
          <p:nvPr>
            <p:ph type="sldNum" sz="quarter" idx="12"/>
          </p:nvPr>
        </p:nvSpPr>
        <p:spPr/>
        <p:txBody>
          <a:bodyPr/>
          <a:lstStyle/>
          <a:p>
            <a:fld id="{D8FC0BB0-31E2-4665-9693-23E2DD6BE88E}" type="slidenum">
              <a:rPr lang="it-IT" smtClean="0"/>
              <a:pPr/>
              <a:t>21</a:t>
            </a:fld>
            <a:endParaRPr lang="it-IT"/>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Venti miliardi pubblici </a:t>
            </a:r>
          </a:p>
        </p:txBody>
      </p:sp>
      <p:sp>
        <p:nvSpPr>
          <p:cNvPr id="3" name="Segnaposto contenuto 2"/>
          <p:cNvSpPr>
            <a:spLocks noGrp="1"/>
          </p:cNvSpPr>
          <p:nvPr>
            <p:ph idx="1"/>
          </p:nvPr>
        </p:nvSpPr>
        <p:spPr/>
        <p:txBody>
          <a:bodyPr>
            <a:normAutofit lnSpcReduction="10000"/>
          </a:bodyPr>
          <a:lstStyle/>
          <a:p>
            <a:pPr algn="just"/>
            <a:r>
              <a:rPr lang="it-IT" dirty="0">
                <a:latin typeface="Arial" pitchFamily="34" charset="0"/>
                <a:cs typeface="Arial" pitchFamily="34" charset="0"/>
              </a:rPr>
              <a:t>L.F. 2001 , gara a evidenza pubblica per Ge/Mi , </a:t>
            </a:r>
            <a:r>
              <a:rPr lang="it-IT" dirty="0" err="1">
                <a:latin typeface="Arial" pitchFamily="34" charset="0"/>
                <a:cs typeface="Arial" pitchFamily="34" charset="0"/>
              </a:rPr>
              <a:t>Mi</a:t>
            </a:r>
            <a:r>
              <a:rPr lang="it-IT" dirty="0">
                <a:latin typeface="Arial" pitchFamily="34" charset="0"/>
                <a:cs typeface="Arial" pitchFamily="34" charset="0"/>
              </a:rPr>
              <a:t>/Vr e Vr/Pd. Governo successivo annulla gare. Legge 40/2007 revoca concessioni. Ricorso Tar che rinvia Corte di Giustizia. Istruttoria riconosce legittimità e richiede gare . Ricorrenti ritirano ricorso. Assenso di MIT e Fs. La Corte non si pronuncia . Il Tar emette lodo e i ricorrenti ottengono monetizzazione del danno per ritardo procedimenti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Derivati per TAV </a:t>
            </a:r>
          </a:p>
        </p:txBody>
      </p:sp>
      <p:sp>
        <p:nvSpPr>
          <p:cNvPr id="3" name="Segnaposto contenuto 2"/>
          <p:cNvSpPr>
            <a:spLocks noGrp="1"/>
          </p:cNvSpPr>
          <p:nvPr>
            <p:ph idx="1"/>
          </p:nvPr>
        </p:nvSpPr>
        <p:spPr/>
        <p:txBody>
          <a:bodyPr/>
          <a:lstStyle/>
          <a:p>
            <a:endParaRPr lang="it-IT" dirty="0"/>
          </a:p>
          <a:p>
            <a:pPr algn="just"/>
            <a:r>
              <a:rPr lang="it-IT" dirty="0"/>
              <a:t>3,5 mld  swap Infrastrutture Spa (</a:t>
            </a:r>
            <a:r>
              <a:rPr lang="it-IT" dirty="0" err="1"/>
              <a:t>Ispa</a:t>
            </a:r>
            <a:r>
              <a:rPr lang="it-IT" dirty="0"/>
              <a:t>) controllata da CDP . Complessivamente i derivati sono 11 del valore nominale di 11 mld. Le banche ? Morgan Stanley , UBS e JP Morgan. Perdite cumulate : 1,3 mld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latin typeface="Arial" pitchFamily="34" charset="0"/>
                <a:cs typeface="Arial" pitchFamily="34" charset="0"/>
              </a:rPr>
              <a:t>Agg. CDP 2015 , 2016,2017 </a:t>
            </a:r>
          </a:p>
        </p:txBody>
      </p:sp>
      <p:sp>
        <p:nvSpPr>
          <p:cNvPr id="3" name="Segnaposto contenuto 2"/>
          <p:cNvSpPr>
            <a:spLocks noGrp="1"/>
          </p:cNvSpPr>
          <p:nvPr>
            <p:ph idx="1"/>
          </p:nvPr>
        </p:nvSpPr>
        <p:spPr/>
        <p:txBody>
          <a:bodyPr>
            <a:normAutofit lnSpcReduction="10000"/>
          </a:bodyPr>
          <a:lstStyle/>
          <a:p>
            <a:r>
              <a:rPr lang="it-IT" dirty="0">
                <a:latin typeface="Arial" pitchFamily="34" charset="0"/>
                <a:cs typeface="Arial" pitchFamily="34" charset="0"/>
              </a:rPr>
              <a:t>9 mld 2015 , 8 mld 2016 , 10 mld 2017,</a:t>
            </a:r>
          </a:p>
          <a:p>
            <a:r>
              <a:rPr lang="it-IT" dirty="0">
                <a:latin typeface="Arial" pitchFamily="34" charset="0"/>
                <a:cs typeface="Arial" pitchFamily="34" charset="0"/>
              </a:rPr>
              <a:t>Indicazione e quantificazione  risultati attesi su occupazione , ambiente e ritorni finanziari attesi ? Nulla.</a:t>
            </a:r>
          </a:p>
          <a:p>
            <a:r>
              <a:rPr lang="it-IT" dirty="0">
                <a:latin typeface="Arial" pitchFamily="34" charset="0"/>
                <a:cs typeface="Arial" pitchFamily="34" charset="0"/>
              </a:rPr>
              <a:t>Piano Industriale Fs : 94 mld in 10 anni . Infrastrutture 73 , </a:t>
            </a:r>
            <a:r>
              <a:rPr lang="it-IT" dirty="0" err="1">
                <a:latin typeface="Arial" pitchFamily="34" charset="0"/>
                <a:cs typeface="Arial" pitchFamily="34" charset="0"/>
              </a:rPr>
              <a:t>mat</a:t>
            </a:r>
            <a:r>
              <a:rPr lang="it-IT" dirty="0">
                <a:latin typeface="Arial" pitchFamily="34" charset="0"/>
                <a:cs typeface="Arial" pitchFamily="34" charset="0"/>
              </a:rPr>
              <a:t> </a:t>
            </a:r>
            <a:r>
              <a:rPr lang="it-IT" dirty="0" err="1">
                <a:latin typeface="Arial" pitchFamily="34" charset="0"/>
                <a:cs typeface="Arial" pitchFamily="34" charset="0"/>
              </a:rPr>
              <a:t>rot</a:t>
            </a:r>
            <a:r>
              <a:rPr lang="it-IT" dirty="0">
                <a:latin typeface="Arial" pitchFamily="34" charset="0"/>
                <a:cs typeface="Arial" pitchFamily="34" charset="0"/>
              </a:rPr>
              <a:t> 14 e 7 sviluppo tecnologico. </a:t>
            </a:r>
            <a:r>
              <a:rPr lang="it-IT" dirty="0" err="1">
                <a:latin typeface="Arial" pitchFamily="34" charset="0"/>
                <a:cs typeface="Arial" pitchFamily="34" charset="0"/>
              </a:rPr>
              <a:t>Autofinanz</a:t>
            </a:r>
            <a:r>
              <a:rPr lang="it-IT" dirty="0">
                <a:latin typeface="Arial" pitchFamily="34" charset="0"/>
                <a:cs typeface="Arial" pitchFamily="34" charset="0"/>
              </a:rPr>
              <a:t>. 23 – Obiettivi. Raddoppio ricavi : 9/18 e 20 mila posti. Valutazione ex ante ? Nessuna !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Rete telefonica ed elettrica Fs </a:t>
            </a:r>
          </a:p>
        </p:txBody>
      </p:sp>
      <p:sp>
        <p:nvSpPr>
          <p:cNvPr id="3" name="Segnaposto contenuto 2"/>
          <p:cNvSpPr>
            <a:spLocks noGrp="1"/>
          </p:cNvSpPr>
          <p:nvPr>
            <p:ph idx="1"/>
          </p:nvPr>
        </p:nvSpPr>
        <p:spPr/>
        <p:txBody>
          <a:bodyPr/>
          <a:lstStyle/>
          <a:p>
            <a:r>
              <a:rPr lang="it-IT" dirty="0"/>
              <a:t>Vendita rete elettrica a Terna per  675 mln </a:t>
            </a:r>
            <a:r>
              <a:rPr lang="it-IT" dirty="0" err="1"/>
              <a:t>eur</a:t>
            </a:r>
            <a:endParaRPr lang="it-IT" dirty="0"/>
          </a:p>
          <a:p>
            <a:r>
              <a:rPr lang="it-IT" dirty="0"/>
              <a:t>Vendita rete telecomunicazione a Debenedetti</a:t>
            </a:r>
          </a:p>
          <a:p>
            <a:r>
              <a:rPr lang="it-IT" dirty="0"/>
              <a:t>740 mld lire in 14 anni. Poco tempo vendita a </a:t>
            </a:r>
            <a:r>
              <a:rPr lang="it-IT" dirty="0" err="1"/>
              <a:t>Mannesman</a:t>
            </a:r>
            <a:r>
              <a:rPr lang="it-IT" dirty="0"/>
              <a:t> questa rete diventata Infostrada, per 14 mila mld lire </a:t>
            </a:r>
            <a:r>
              <a:rPr lang="it-IT" dirty="0" err="1"/>
              <a:t>cash</a:t>
            </a:r>
            <a:r>
              <a:rPr lang="it-IT" dirty="0"/>
              <a:t>. Nel 2000 Enel acquista Infostrada dai tedeschi per 11 mld di euro più 1,5 mld di debiti.</a:t>
            </a:r>
          </a:p>
          <a:p>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a:latin typeface="Arial" pitchFamily="34" charset="0"/>
                <a:cs typeface="Arial" pitchFamily="34" charset="0"/>
              </a:rPr>
              <a:t>Gli scali merci di Milano  </a:t>
            </a:r>
          </a:p>
        </p:txBody>
      </p:sp>
      <p:sp>
        <p:nvSpPr>
          <p:cNvPr id="3" name="Segnaposto contenuto 2"/>
          <p:cNvSpPr>
            <a:spLocks noGrp="1"/>
          </p:cNvSpPr>
          <p:nvPr>
            <p:ph idx="1"/>
          </p:nvPr>
        </p:nvSpPr>
        <p:spPr/>
        <p:txBody>
          <a:bodyPr/>
          <a:lstStyle/>
          <a:p>
            <a:r>
              <a:rPr lang="it-IT" dirty="0"/>
              <a:t>Sette scali ferroviari dismessi con estensione di 1,1 mln di mq . Equivalenti a 170 campi di calcio. Aree demaniali concesse a Fs. Piano : 0.65 indice di edificabilità . Il 77% cubature a edilizia pubblica e il 13% ad </a:t>
            </a:r>
            <a:r>
              <a:rPr lang="it-IT" dirty="0" err="1"/>
              <a:t>housing</a:t>
            </a:r>
            <a:r>
              <a:rPr lang="it-IT" dirty="0"/>
              <a:t> sociale.</a:t>
            </a:r>
          </a:p>
          <a:p>
            <a:r>
              <a:rPr lang="it-IT" dirty="0"/>
              <a:t>Costi 1,1 mld e ricavi per 2,3 mld. Al Comune 500 mln.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Bs/Vr e Vr/Pd</a:t>
            </a:r>
          </a:p>
        </p:txBody>
      </p:sp>
      <p:sp>
        <p:nvSpPr>
          <p:cNvPr id="3" name="Segnaposto contenuto 2"/>
          <p:cNvSpPr>
            <a:spLocks noGrp="1"/>
          </p:cNvSpPr>
          <p:nvPr>
            <p:ph idx="1"/>
          </p:nvPr>
        </p:nvSpPr>
        <p:spPr/>
        <p:txBody>
          <a:bodyPr/>
          <a:lstStyle/>
          <a:p>
            <a:r>
              <a:rPr lang="it-IT" dirty="0"/>
              <a:t>Via 2003 , variante con legge obiettivo </a:t>
            </a:r>
          </a:p>
          <a:p>
            <a:r>
              <a:rPr lang="it-IT" dirty="0"/>
              <a:t>40 siti da bonificare </a:t>
            </a:r>
          </a:p>
          <a:p>
            <a:r>
              <a:rPr lang="it-IT" dirty="0"/>
              <a:t>NCT del 1996 </a:t>
            </a:r>
          </a:p>
          <a:p>
            <a:r>
              <a:rPr lang="it-IT" dirty="0"/>
              <a:t>SIA da società legata Casalesi </a:t>
            </a:r>
          </a:p>
          <a:p>
            <a:r>
              <a:rPr lang="it-IT" dirty="0"/>
              <a:t>Pfas in acque sotterranee </a:t>
            </a:r>
          </a:p>
          <a:p>
            <a:r>
              <a:rPr lang="it-IT" dirty="0"/>
              <a:t>810 mln , 6 km con compensazioni per circa 180!  Attraversamento </a:t>
            </a:r>
            <a:r>
              <a:rPr lang="it-IT"/>
              <a:t>di Vicenza.</a:t>
            </a:r>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Bs/Vr </a:t>
            </a:r>
          </a:p>
        </p:txBody>
      </p:sp>
      <p:sp>
        <p:nvSpPr>
          <p:cNvPr id="3" name="Segnaposto contenuto 2"/>
          <p:cNvSpPr>
            <a:spLocks noGrp="1"/>
          </p:cNvSpPr>
          <p:nvPr>
            <p:ph idx="1"/>
          </p:nvPr>
        </p:nvSpPr>
        <p:spPr/>
        <p:txBody>
          <a:bodyPr>
            <a:normAutofit lnSpcReduction="10000"/>
          </a:bodyPr>
          <a:lstStyle/>
          <a:p>
            <a:pPr algn="just">
              <a:buNone/>
            </a:pPr>
            <a:r>
              <a:rPr lang="it-IT" dirty="0"/>
              <a:t>Modello esercizio Mi/Vr RIFLETTE contenuti documento MIT 1999.</a:t>
            </a:r>
          </a:p>
          <a:p>
            <a:pPr algn="just">
              <a:buNone/>
            </a:pPr>
            <a:r>
              <a:rPr lang="it-IT" dirty="0"/>
              <a:t>Dati da modello di simulazione SMIT ( sistema informativo per il  monitoraggio e la pianificazione dei trasporti ). Scenario Rif.2010</a:t>
            </a:r>
          </a:p>
          <a:p>
            <a:pPr algn="just">
              <a:buNone/>
            </a:pPr>
            <a:r>
              <a:rPr lang="it-IT" dirty="0"/>
              <a:t>Dati traffico 2007.</a:t>
            </a:r>
          </a:p>
          <a:p>
            <a:pPr algn="just">
              <a:buNone/>
            </a:pPr>
            <a:r>
              <a:rPr lang="it-IT" dirty="0"/>
              <a:t>Carico assiale : 17/12 ton/asse. Specifiche tecniche </a:t>
            </a:r>
            <a:r>
              <a:rPr lang="it-IT" dirty="0" err="1"/>
              <a:t>interoperabilita</a:t>
            </a:r>
            <a:r>
              <a:rPr lang="it-IT" dirty="0"/>
              <a:t> min.18 t/</a:t>
            </a:r>
            <a:r>
              <a:rPr lang="it-IT" dirty="0" err="1"/>
              <a:t>as</a:t>
            </a:r>
            <a:r>
              <a:rPr lang="it-IT" dirty="0"/>
              <a:t> merci 140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Art 22 e 23</a:t>
            </a:r>
            <a:r>
              <a:rPr lang="it-IT" sz="4000" dirty="0"/>
              <a:t> “ il dibattito pubblico”</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a:t>Introdotto in Francia con legge Barnier nel 1995 seguito  contestazioni  costruzione AV  Lione/Marsiglia.</a:t>
            </a:r>
          </a:p>
          <a:p>
            <a:pPr algn="just"/>
            <a:r>
              <a:rPr lang="it-IT" dirty="0"/>
              <a:t>I francesi  considerato il dibattito pubblico quale espressione di un nuovo diritto di natura costituzionale. </a:t>
            </a:r>
          </a:p>
          <a:p>
            <a:pPr algn="just"/>
            <a:r>
              <a:rPr lang="it-IT" dirty="0"/>
              <a:t>Debat public affermato nella Charte de l’environmental  acclusa alla Costituzione francese per opera della legge costituzionale n 205/2005.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modello italiano</a:t>
            </a:r>
          </a:p>
        </p:txBody>
      </p:sp>
      <p:sp>
        <p:nvSpPr>
          <p:cNvPr id="3" name="Segnaposto contenuto 2"/>
          <p:cNvSpPr>
            <a:spLocks noGrp="1"/>
          </p:cNvSpPr>
          <p:nvPr>
            <p:ph idx="1"/>
          </p:nvPr>
        </p:nvSpPr>
        <p:spPr/>
        <p:txBody>
          <a:bodyPr/>
          <a:lstStyle/>
          <a:p>
            <a:pPr algn="just"/>
            <a:r>
              <a:rPr lang="it-IT" dirty="0"/>
              <a:t>Nessun riferimento 1 versione  Codice Appalti</a:t>
            </a:r>
          </a:p>
          <a:p>
            <a:pPr algn="just"/>
            <a:r>
              <a:rPr lang="it-IT" dirty="0"/>
              <a:t>Inserimento opera 8  Commissione </a:t>
            </a:r>
          </a:p>
          <a:p>
            <a:pPr algn="just"/>
            <a:r>
              <a:rPr lang="it-IT" dirty="0"/>
              <a:t>Rifermento modello francese </a:t>
            </a:r>
          </a:p>
          <a:p>
            <a:pPr algn="just"/>
            <a:r>
              <a:rPr lang="it-IT" dirty="0"/>
              <a:t> Francia riguarda i progetti concernenti le materie di governo del </a:t>
            </a:r>
            <a:r>
              <a:rPr lang="it-IT" b="1" dirty="0"/>
              <a:t>territorio e delle infrastrutture energetiche</a:t>
            </a:r>
            <a:r>
              <a:rPr lang="it-IT" dirty="0"/>
              <a:t>, oltre ai temi ambientali rientranti in determinate categorie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a:t>Dibattito pubblico modello francese</a:t>
            </a:r>
          </a:p>
        </p:txBody>
      </p:sp>
      <p:sp>
        <p:nvSpPr>
          <p:cNvPr id="3" name="Segnaposto contenuto 2"/>
          <p:cNvSpPr>
            <a:spLocks noGrp="1"/>
          </p:cNvSpPr>
          <p:nvPr>
            <p:ph idx="1"/>
          </p:nvPr>
        </p:nvSpPr>
        <p:spPr/>
        <p:txBody>
          <a:bodyPr>
            <a:normAutofit fontScale="85000" lnSpcReduction="20000"/>
          </a:bodyPr>
          <a:lstStyle/>
          <a:p>
            <a:pPr algn="just"/>
            <a:r>
              <a:rPr lang="it-IT" dirty="0"/>
              <a:t> </a:t>
            </a:r>
            <a:r>
              <a:rPr lang="it-IT" b="1" dirty="0"/>
              <a:t>Commissione Nazionale sul Dibattito Pubblico</a:t>
            </a:r>
            <a:r>
              <a:rPr lang="it-IT" dirty="0"/>
              <a:t> è un’Autorità amministrativa indipendente composta di 21 membri  (un Presidente e due vice nominati con decreto del Capo dello Stato ,un deputato e un senatore nominati dai presidenti delle rispettive Assemblee, sei membri nominati localmente, 4 magistrati nominati dal Conseil d’Etat, dalla Corte di Cassazione e dalla Corte dei Conti, 2 rappresentanti delle associazioni ambientaliste nominati dal Capo del Governo su proposta del Ministro dell’Ambiente, due rappresentanti dei consumatori e utenti e infine 2 personalità qualificate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a:t>Dibattito pubblico: modello italiano</a:t>
            </a:r>
          </a:p>
        </p:txBody>
      </p:sp>
      <p:sp>
        <p:nvSpPr>
          <p:cNvPr id="3" name="Segnaposto contenuto 2"/>
          <p:cNvSpPr>
            <a:spLocks noGrp="1"/>
          </p:cNvSpPr>
          <p:nvPr>
            <p:ph idx="1"/>
          </p:nvPr>
        </p:nvSpPr>
        <p:spPr/>
        <p:txBody>
          <a:bodyPr>
            <a:normAutofit fontScale="92500" lnSpcReduction="10000"/>
          </a:bodyPr>
          <a:lstStyle/>
          <a:p>
            <a:pPr algn="just"/>
            <a:r>
              <a:rPr lang="it-IT" dirty="0"/>
              <a:t>Previsto dal codice ma rimandata l’applicazione a un DPCM.</a:t>
            </a:r>
          </a:p>
          <a:p>
            <a:pPr algn="just"/>
            <a:r>
              <a:rPr lang="it-IT" dirty="0"/>
              <a:t>Dibattito si svolge su documento alternative</a:t>
            </a:r>
          </a:p>
          <a:p>
            <a:pPr algn="just"/>
            <a:r>
              <a:rPr lang="it-IT" dirty="0"/>
              <a:t>Costi a carico della stazione appaltante.</a:t>
            </a:r>
          </a:p>
          <a:p>
            <a:pPr algn="just"/>
            <a:r>
              <a:rPr lang="it-IT" b="1" dirty="0"/>
              <a:t>Esclusi :</a:t>
            </a:r>
            <a:r>
              <a:rPr lang="it-IT" dirty="0"/>
              <a:t> impianti energetici, gasdotti, oleodotti, trivelle, centrali “chimiche” e impianti nucleari. Rientrano nella soglia dimensionale le opere che vanno da 200 a 500 milioni di euro. Il dibattito pubblico può essere richiesto anche da 50 mila cittadini elettori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a:t>DIBATTITO PUBBLICO IN ITALIA </a:t>
            </a:r>
          </a:p>
        </p:txBody>
      </p:sp>
      <p:sp>
        <p:nvSpPr>
          <p:cNvPr id="3" name="Segnaposto contenuto 2"/>
          <p:cNvSpPr>
            <a:spLocks noGrp="1"/>
          </p:cNvSpPr>
          <p:nvPr>
            <p:ph idx="1"/>
          </p:nvPr>
        </p:nvSpPr>
        <p:spPr/>
        <p:txBody>
          <a:bodyPr>
            <a:normAutofit fontScale="92500" lnSpcReduction="10000"/>
          </a:bodyPr>
          <a:lstStyle/>
          <a:p>
            <a:pPr algn="just"/>
            <a:r>
              <a:rPr lang="it-IT" dirty="0"/>
              <a:t>Dibattito  gestito da un coordinatore del dibattito scelto dal proponente l’opera! La procedura dovrà essere ultimata entro due mesi dalla ricezione della relazione redatta dal proponente.  Il richiamo al modello francese è </a:t>
            </a:r>
            <a:r>
              <a:rPr lang="it-IT" b="1" dirty="0"/>
              <a:t>puramente formale</a:t>
            </a:r>
            <a:r>
              <a:rPr lang="it-IT" dirty="0"/>
              <a:t>. Nel modello francese,  il coordinatore del dibattito è nominato da un organismo indipendente qual è la commissione Nazionale sul Dibattito Pubblico e non “selezionato” da chi realizza l’opera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DIBATTITO PUBBLICO </a:t>
            </a:r>
          </a:p>
        </p:txBody>
      </p:sp>
      <p:sp>
        <p:nvSpPr>
          <p:cNvPr id="3" name="Segnaposto contenuto 2"/>
          <p:cNvSpPr>
            <a:spLocks noGrp="1"/>
          </p:cNvSpPr>
          <p:nvPr>
            <p:ph idx="1"/>
          </p:nvPr>
        </p:nvSpPr>
        <p:spPr/>
        <p:txBody>
          <a:bodyPr>
            <a:normAutofit lnSpcReduction="10000"/>
          </a:bodyPr>
          <a:lstStyle/>
          <a:p>
            <a:pPr algn="just"/>
            <a:r>
              <a:rPr lang="it-IT" dirty="0"/>
              <a:t>La Commissione Nazionale per il Dibattito è istituita presso il ministero delle infrastrutture e composta di </a:t>
            </a:r>
            <a:r>
              <a:rPr lang="it-IT" b="1" dirty="0"/>
              <a:t>13 membri</a:t>
            </a:r>
            <a:r>
              <a:rPr lang="it-IT" dirty="0"/>
              <a:t> (2 ministero infrastrutture, 1 ambiente, beni culturali, sviluppo economico, salute, Giustizia; 1 rappresentante  Conferenza Stato Regioni, 1 Unione delle Province Italiane e 1 NCI) + 3 esperti (nominati dal Ministro delle Infrastrutture su proposta della Commissione stessa).</a:t>
            </a:r>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DIBATTITO PUBBLICO  ITALIANO</a:t>
            </a:r>
          </a:p>
        </p:txBody>
      </p:sp>
      <p:sp>
        <p:nvSpPr>
          <p:cNvPr id="3" name="Segnaposto contenuto 2"/>
          <p:cNvSpPr>
            <a:spLocks noGrp="1"/>
          </p:cNvSpPr>
          <p:nvPr>
            <p:ph idx="1"/>
          </p:nvPr>
        </p:nvSpPr>
        <p:spPr/>
        <p:txBody>
          <a:bodyPr/>
          <a:lstStyle/>
          <a:p>
            <a:pPr algn="just"/>
            <a:r>
              <a:rPr lang="it-IT" dirty="0"/>
              <a:t>Un istituto di democrazia partecipativa lontano anni luce dal modello francese, che esclude opere a elevato impatto ambientale e che infine demanda al proponente l’opera la scelta del coordinatore del dibattito.</a:t>
            </a: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594</TotalTime>
  <Words>1419</Words>
  <Application>Microsoft Office PowerPoint</Application>
  <PresentationFormat>Presentazione su schermo (4:3)</PresentationFormat>
  <Paragraphs>118</Paragraphs>
  <Slides>28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28</vt:i4>
      </vt:variant>
    </vt:vector>
  </HeadingPairs>
  <TitlesOfParts>
    <vt:vector size="31" baseType="lpstr">
      <vt:lpstr>Arial</vt:lpstr>
      <vt:lpstr>Calibri</vt:lpstr>
      <vt:lpstr>Tema di Office</vt:lpstr>
      <vt:lpstr>Le  resistenze nei territori difendono e rilanciano il Bel Paese</vt:lpstr>
      <vt:lpstr>La frantumazione delle regole </vt:lpstr>
      <vt:lpstr>Art 22 e 23 “ il dibattito pubblico”</vt:lpstr>
      <vt:lpstr>Il modello italiano</vt:lpstr>
      <vt:lpstr>Dibattito pubblico modello francese</vt:lpstr>
      <vt:lpstr>Dibattito pubblico: modello italiano</vt:lpstr>
      <vt:lpstr>DIBATTITO PUBBLICO IN ITALIA </vt:lpstr>
      <vt:lpstr>DIBATTITO PUBBLICO </vt:lpstr>
      <vt:lpstr>DIBATTITO PUBBLICO  ITALIANO</vt:lpstr>
      <vt:lpstr>5 anno in cui gli ammortamenti superano il valore degli investimenti fissi lordi. Impoverimento capitale fisico.</vt:lpstr>
      <vt:lpstr>Senato 2017 e UPB 2015</vt:lpstr>
      <vt:lpstr>Fondo Finanziamento Investimenti e Sviluppo Infrastrutturale</vt:lpstr>
      <vt:lpstr>Commissione UE su dati Economic Forum </vt:lpstr>
      <vt:lpstr>“A European high-speed rail network: not a reality but an ineffective patchwork”.</vt:lpstr>
      <vt:lpstr>Alcuni dati </vt:lpstr>
      <vt:lpstr>Corte Conti UE  </vt:lpstr>
      <vt:lpstr>Dati traffico </vt:lpstr>
      <vt:lpstr>Dati medi ricavi </vt:lpstr>
      <vt:lpstr>Principali società gruppo </vt:lpstr>
      <vt:lpstr>Trasferimenti FS </vt:lpstr>
      <vt:lpstr>Aiuti di Stato Fs. Università Bicocca Arrigo e Di  Foggia </vt:lpstr>
      <vt:lpstr>Venti miliardi pubblici </vt:lpstr>
      <vt:lpstr>Derivati per TAV </vt:lpstr>
      <vt:lpstr>Agg. CDP 2015 , 2016,2017 </vt:lpstr>
      <vt:lpstr>Rete telefonica ed elettrica Fs </vt:lpstr>
      <vt:lpstr>Gli scali merci di Milano  </vt:lpstr>
      <vt:lpstr>Bs/Vr e Vr/Pd</vt:lpstr>
      <vt:lpstr>Bs/Vr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privatizzazione delle Ferrovie</dc:title>
  <dc:creator>user</dc:creator>
  <cp:lastModifiedBy>click@mayombe.eu</cp:lastModifiedBy>
  <cp:revision>39</cp:revision>
  <dcterms:created xsi:type="dcterms:W3CDTF">2017-05-27T11:46:34Z</dcterms:created>
  <dcterms:modified xsi:type="dcterms:W3CDTF">2018-10-08T08:05:14Z</dcterms:modified>
</cp:coreProperties>
</file>