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9" r:id="rId1"/>
  </p:sldMasterIdLst>
  <p:notesMasterIdLst>
    <p:notesMasterId r:id="rId15"/>
  </p:notesMasterIdLst>
  <p:handoutMasterIdLst>
    <p:handoutMasterId r:id="rId16"/>
  </p:handoutMasterIdLst>
  <p:sldIdLst>
    <p:sldId id="267" r:id="rId2"/>
    <p:sldId id="278" r:id="rId3"/>
    <p:sldId id="276" r:id="rId4"/>
    <p:sldId id="275" r:id="rId5"/>
    <p:sldId id="262" r:id="rId6"/>
    <p:sldId id="272" r:id="rId7"/>
    <p:sldId id="264" r:id="rId8"/>
    <p:sldId id="265" r:id="rId9"/>
    <p:sldId id="273" r:id="rId10"/>
    <p:sldId id="268" r:id="rId11"/>
    <p:sldId id="270" r:id="rId12"/>
    <p:sldId id="269" r:id="rId13"/>
    <p:sldId id="263" r:id="rId14"/>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4660"/>
  </p:normalViewPr>
  <p:slideViewPr>
    <p:cSldViewPr snapToGrid="0" showGuides="1">
      <p:cViewPr varScale="1">
        <p:scale>
          <a:sx n="59" d="100"/>
          <a:sy n="59" d="100"/>
        </p:scale>
        <p:origin x="1156"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84500" cy="50165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902075" y="1"/>
            <a:ext cx="2984500" cy="501650"/>
          </a:xfrm>
          <a:prstGeom prst="rect">
            <a:avLst/>
          </a:prstGeom>
        </p:spPr>
        <p:txBody>
          <a:bodyPr vert="horz" lIns="91440" tIns="45720" rIns="91440" bIns="45720" rtlCol="0"/>
          <a:lstStyle>
            <a:lvl1pPr algn="r">
              <a:defRPr sz="1200"/>
            </a:lvl1pPr>
          </a:lstStyle>
          <a:p>
            <a:fld id="{C8905921-C7FE-49C8-9CA0-FAC7BC0B409C}" type="datetimeFigureOut">
              <a:rPr lang="it-IT" smtClean="0"/>
              <a:t>08/10/2018</a:t>
            </a:fld>
            <a:endParaRPr lang="it-IT"/>
          </a:p>
        </p:txBody>
      </p:sp>
      <p:sp>
        <p:nvSpPr>
          <p:cNvPr id="4" name="Segnaposto piè di pagina 3"/>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06985FBB-1B41-4479-B71D-256578CE1EB5}" type="slidenum">
              <a:rPr lang="it-IT" smtClean="0"/>
              <a:t>‹N›</a:t>
            </a:fld>
            <a:endParaRPr lang="it-IT"/>
          </a:p>
        </p:txBody>
      </p:sp>
    </p:spTree>
    <p:extLst>
      <p:ext uri="{BB962C8B-B14F-4D97-AF65-F5344CB8AC3E}">
        <p14:creationId xmlns:p14="http://schemas.microsoft.com/office/powerpoint/2010/main" val="3791804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84871" cy="502755"/>
          </a:xfrm>
          <a:prstGeom prst="rect">
            <a:avLst/>
          </a:prstGeom>
        </p:spPr>
        <p:txBody>
          <a:bodyPr vert="horz" lIns="96616" tIns="48308" rIns="96616" bIns="48308" rtlCol="0"/>
          <a:lstStyle>
            <a:lvl1pPr algn="l">
              <a:defRPr sz="1300"/>
            </a:lvl1pPr>
          </a:lstStyle>
          <a:p>
            <a:endParaRPr lang="it-IT"/>
          </a:p>
        </p:txBody>
      </p:sp>
      <p:sp>
        <p:nvSpPr>
          <p:cNvPr id="3" name="Segnaposto data 2"/>
          <p:cNvSpPr>
            <a:spLocks noGrp="1"/>
          </p:cNvSpPr>
          <p:nvPr>
            <p:ph type="dt" idx="1"/>
          </p:nvPr>
        </p:nvSpPr>
        <p:spPr>
          <a:xfrm>
            <a:off x="3901699" y="0"/>
            <a:ext cx="2984871" cy="502755"/>
          </a:xfrm>
          <a:prstGeom prst="rect">
            <a:avLst/>
          </a:prstGeom>
        </p:spPr>
        <p:txBody>
          <a:bodyPr vert="horz" lIns="96616" tIns="48308" rIns="96616" bIns="48308" rtlCol="0"/>
          <a:lstStyle>
            <a:lvl1pPr algn="r">
              <a:defRPr sz="1300"/>
            </a:lvl1pPr>
          </a:lstStyle>
          <a:p>
            <a:fld id="{812AE1DE-1435-4DF6-9CD3-4588B217E6FA}" type="datetimeFigureOut">
              <a:rPr lang="it-IT" smtClean="0"/>
              <a:t>08/10/2018</a:t>
            </a:fld>
            <a:endParaRPr lang="it-IT"/>
          </a:p>
        </p:txBody>
      </p:sp>
      <p:sp>
        <p:nvSpPr>
          <p:cNvPr id="4" name="Segnaposto immagine diapositiva 3"/>
          <p:cNvSpPr>
            <a:spLocks noGrp="1" noRot="1" noChangeAspect="1"/>
          </p:cNvSpPr>
          <p:nvPr>
            <p:ph type="sldImg" idx="2"/>
          </p:nvPr>
        </p:nvSpPr>
        <p:spPr>
          <a:xfrm>
            <a:off x="436563" y="1250950"/>
            <a:ext cx="6015037" cy="3384550"/>
          </a:xfrm>
          <a:prstGeom prst="rect">
            <a:avLst/>
          </a:prstGeom>
          <a:noFill/>
          <a:ln w="12700">
            <a:solidFill>
              <a:prstClr val="black"/>
            </a:solidFill>
          </a:ln>
        </p:spPr>
        <p:txBody>
          <a:bodyPr vert="horz" lIns="96616" tIns="48308" rIns="96616" bIns="48308" rtlCol="0" anchor="ctr"/>
          <a:lstStyle/>
          <a:p>
            <a:endParaRPr lang="it-IT"/>
          </a:p>
        </p:txBody>
      </p:sp>
      <p:sp>
        <p:nvSpPr>
          <p:cNvPr id="5" name="Segnaposto note 4"/>
          <p:cNvSpPr>
            <a:spLocks noGrp="1"/>
          </p:cNvSpPr>
          <p:nvPr>
            <p:ph type="body" sz="quarter" idx="3"/>
          </p:nvPr>
        </p:nvSpPr>
        <p:spPr>
          <a:xfrm>
            <a:off x="688817" y="4822270"/>
            <a:ext cx="5510530" cy="3945493"/>
          </a:xfrm>
          <a:prstGeom prst="rect">
            <a:avLst/>
          </a:prstGeom>
        </p:spPr>
        <p:txBody>
          <a:bodyPr vert="horz" lIns="96616" tIns="48308" rIns="96616" bIns="48308"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517547"/>
            <a:ext cx="2984871" cy="502755"/>
          </a:xfrm>
          <a:prstGeom prst="rect">
            <a:avLst/>
          </a:prstGeom>
        </p:spPr>
        <p:txBody>
          <a:bodyPr vert="horz" lIns="96616" tIns="48308" rIns="96616" bIns="48308" rtlCol="0" anchor="b"/>
          <a:lstStyle>
            <a:lvl1pPr algn="l">
              <a:defRPr sz="1300"/>
            </a:lvl1pPr>
          </a:lstStyle>
          <a:p>
            <a:endParaRPr lang="it-IT"/>
          </a:p>
        </p:txBody>
      </p:sp>
      <p:sp>
        <p:nvSpPr>
          <p:cNvPr id="7" name="Segnaposto numero diapositiva 6"/>
          <p:cNvSpPr>
            <a:spLocks noGrp="1"/>
          </p:cNvSpPr>
          <p:nvPr>
            <p:ph type="sldNum" sz="quarter" idx="5"/>
          </p:nvPr>
        </p:nvSpPr>
        <p:spPr>
          <a:xfrm>
            <a:off x="3901699" y="9517547"/>
            <a:ext cx="2984871" cy="502755"/>
          </a:xfrm>
          <a:prstGeom prst="rect">
            <a:avLst/>
          </a:prstGeom>
        </p:spPr>
        <p:txBody>
          <a:bodyPr vert="horz" lIns="96616" tIns="48308" rIns="96616" bIns="48308" rtlCol="0" anchor="b"/>
          <a:lstStyle>
            <a:lvl1pPr algn="r">
              <a:defRPr sz="1300"/>
            </a:lvl1pPr>
          </a:lstStyle>
          <a:p>
            <a:fld id="{973D9B20-C49C-42BB-B110-7E0EE9C82681}" type="slidenum">
              <a:rPr lang="it-IT" smtClean="0"/>
              <a:t>‹N›</a:t>
            </a:fld>
            <a:endParaRPr lang="it-IT"/>
          </a:p>
        </p:txBody>
      </p:sp>
    </p:spTree>
    <p:extLst>
      <p:ext uri="{BB962C8B-B14F-4D97-AF65-F5344CB8AC3E}">
        <p14:creationId xmlns:p14="http://schemas.microsoft.com/office/powerpoint/2010/main" val="4131002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729E8B9-4569-4076-9B2D-80248E19FE02}" type="datetimeFigureOut">
              <a:rPr lang="it-IT" smtClean="0"/>
              <a:t>08/10/2018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417687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729E8B9-4569-4076-9B2D-80248E19FE02}" type="datetimeFigureOut">
              <a:rPr lang="it-IT" smtClean="0"/>
              <a:t>08/10/2018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177016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D729E8B9-4569-4076-9B2D-80248E19FE02}" type="datetimeFigureOut">
              <a:rPr lang="it-IT" smtClean="0"/>
              <a:t>08/10/2018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3923407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D729E8B9-4569-4076-9B2D-80248E19FE02}" type="datetimeFigureOut">
              <a:rPr lang="it-IT" smtClean="0"/>
              <a:t>08/10/2018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03E9BF-FF49-48EC-A7B5-3BE2834E37A8}"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9208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D729E8B9-4569-4076-9B2D-80248E19FE02}" type="datetimeFigureOut">
              <a:rPr lang="it-IT" smtClean="0"/>
              <a:t>08/10/2018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845130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29E8B9-4569-4076-9B2D-80248E19FE02}" type="datetimeFigureOut">
              <a:rPr lang="it-IT" smtClean="0"/>
              <a:t>08/10/2018</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1692584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29E8B9-4569-4076-9B2D-80248E19FE02}" type="datetimeFigureOut">
              <a:rPr lang="it-IT" smtClean="0"/>
              <a:t>08/10/2018</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4074873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729E8B9-4569-4076-9B2D-80248E19FE02}" type="datetimeFigureOut">
              <a:rPr lang="it-IT" smtClean="0"/>
              <a:t>08/10/2018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3894583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729E8B9-4569-4076-9B2D-80248E19FE02}" type="datetimeFigureOut">
              <a:rPr lang="it-IT" smtClean="0"/>
              <a:t>08/10/2018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3104760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D729E8B9-4569-4076-9B2D-80248E19FE02}" type="datetimeFigureOut">
              <a:rPr lang="it-IT" smtClean="0"/>
              <a:t>08/10/2018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262653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D729E8B9-4569-4076-9B2D-80248E19FE02}" type="datetimeFigureOut">
              <a:rPr lang="it-IT" smtClean="0"/>
              <a:t>08/10/2018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31968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729E8B9-4569-4076-9B2D-80248E19FE02}" type="datetimeFigureOut">
              <a:rPr lang="it-IT" smtClean="0"/>
              <a:t>08/10/2018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300144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729E8B9-4569-4076-9B2D-80248E19FE02}" type="datetimeFigureOut">
              <a:rPr lang="it-IT" smtClean="0"/>
              <a:t>08/10/2018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262135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7" name="Date Placeholder 2"/>
          <p:cNvSpPr>
            <a:spLocks noGrp="1"/>
          </p:cNvSpPr>
          <p:nvPr>
            <p:ph type="dt" sz="half" idx="10"/>
          </p:nvPr>
        </p:nvSpPr>
        <p:spPr/>
        <p:txBody>
          <a:bodyPr/>
          <a:lstStyle/>
          <a:p>
            <a:fld id="{D729E8B9-4569-4076-9B2D-80248E19FE02}" type="datetimeFigureOut">
              <a:rPr lang="it-IT" smtClean="0"/>
              <a:t>08/10/2018</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357630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29E8B9-4569-4076-9B2D-80248E19FE02}" type="datetimeFigureOut">
              <a:rPr lang="it-IT" smtClean="0"/>
              <a:t>08/10/2018</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394504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D729E8B9-4569-4076-9B2D-80248E19FE02}" type="datetimeFigureOut">
              <a:rPr lang="it-IT" smtClean="0"/>
              <a:t>08/10/2018</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211698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729E8B9-4569-4076-9B2D-80248E19FE02}" type="datetimeFigureOut">
              <a:rPr lang="it-IT" smtClean="0"/>
              <a:t>08/10/2018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A03E9BF-FF49-48EC-A7B5-3BE2834E37A8}" type="slidenum">
              <a:rPr lang="it-IT" smtClean="0"/>
              <a:t>‹N›</a:t>
            </a:fld>
            <a:endParaRPr lang="it-IT"/>
          </a:p>
        </p:txBody>
      </p:sp>
    </p:spTree>
    <p:extLst>
      <p:ext uri="{BB962C8B-B14F-4D97-AF65-F5344CB8AC3E}">
        <p14:creationId xmlns:p14="http://schemas.microsoft.com/office/powerpoint/2010/main" val="67268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729E8B9-4569-4076-9B2D-80248E19FE02}" type="datetimeFigureOut">
              <a:rPr lang="it-IT" smtClean="0"/>
              <a:t>08/10/2018</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A03E9BF-FF49-48EC-A7B5-3BE2834E37A8}" type="slidenum">
              <a:rPr lang="it-IT" smtClean="0"/>
              <a:t>‹N›</a:t>
            </a:fld>
            <a:endParaRPr lang="it-IT"/>
          </a:p>
        </p:txBody>
      </p:sp>
    </p:spTree>
    <p:extLst>
      <p:ext uri="{BB962C8B-B14F-4D97-AF65-F5344CB8AC3E}">
        <p14:creationId xmlns:p14="http://schemas.microsoft.com/office/powerpoint/2010/main" val="3419590771"/>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003118" y="479526"/>
            <a:ext cx="4185761" cy="461665"/>
          </a:xfrm>
          <a:prstGeom prst="rect">
            <a:avLst/>
          </a:prstGeom>
        </p:spPr>
        <p:txBody>
          <a:bodyPr wrap="none">
            <a:spAutoFit/>
          </a:bodyPr>
          <a:lstStyle/>
          <a:p>
            <a:r>
              <a:rPr lang="it-IT" sz="2400" b="1" u="sng" dirty="0">
                <a:effectLst>
                  <a:outerShdw blurRad="38100" dist="38100" dir="2700000" algn="tl">
                    <a:srgbClr val="000000">
                      <a:alpha val="43137"/>
                    </a:srgbClr>
                  </a:outerShdw>
                </a:effectLst>
                <a:latin typeface="+mj-lt"/>
              </a:rPr>
              <a:t>CONFERENZA DEI TERRITORI</a:t>
            </a:r>
          </a:p>
        </p:txBody>
      </p:sp>
      <p:sp>
        <p:nvSpPr>
          <p:cNvPr id="7" name="Rettangolo 6"/>
          <p:cNvSpPr/>
          <p:nvPr/>
        </p:nvSpPr>
        <p:spPr>
          <a:xfrm>
            <a:off x="3047999" y="5690352"/>
            <a:ext cx="6096000" cy="923330"/>
          </a:xfrm>
          <a:prstGeom prst="rect">
            <a:avLst/>
          </a:prstGeom>
        </p:spPr>
        <p:txBody>
          <a:bodyPr>
            <a:spAutoFit/>
          </a:bodyPr>
          <a:lstStyle/>
          <a:p>
            <a:pPr algn="ctr" fontAlgn="base"/>
            <a:r>
              <a:rPr lang="it-IT" b="1" dirty="0">
                <a:latin typeface="+mj-lt"/>
              </a:rPr>
              <a:t>FIRENZE, 6 e 7 OTTOBRE 2018</a:t>
            </a:r>
            <a:br>
              <a:rPr lang="it-IT" dirty="0">
                <a:latin typeface="+mj-lt"/>
              </a:rPr>
            </a:br>
            <a:r>
              <a:rPr lang="it-IT" b="1" dirty="0">
                <a:latin typeface="+mj-lt"/>
              </a:rPr>
              <a:t>Circolo ARCI “LIPPI”</a:t>
            </a:r>
            <a:br>
              <a:rPr lang="it-IT" dirty="0">
                <a:latin typeface="+mj-lt"/>
              </a:rPr>
            </a:br>
            <a:r>
              <a:rPr lang="it-IT" b="1" dirty="0">
                <a:latin typeface="+mj-lt"/>
              </a:rPr>
              <a:t>Via Pietro Fanfani 16</a:t>
            </a:r>
            <a:endParaRPr lang="it-IT" sz="2000" i="0" u="none" strike="noStrike" dirty="0">
              <a:effectLst/>
              <a:latin typeface="+mj-lt"/>
            </a:endParaRPr>
          </a:p>
        </p:txBody>
      </p:sp>
      <p:pic>
        <p:nvPicPr>
          <p:cNvPr id="9218" name="Picture 2" descr="Risultati immagini per eu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054" y="4089192"/>
            <a:ext cx="3673475" cy="1147961"/>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1998562" y="1710508"/>
            <a:ext cx="8194871" cy="2308324"/>
          </a:xfrm>
          <a:prstGeom prst="rect">
            <a:avLst/>
          </a:prstGeom>
        </p:spPr>
        <p:txBody>
          <a:bodyPr wrap="none">
            <a:spAutoFit/>
          </a:bodyPr>
          <a:lstStyle/>
          <a:p>
            <a:pPr algn="ctr"/>
            <a:r>
              <a:rPr lang="it-IT" sz="3600" b="1" dirty="0">
                <a:effectLst>
                  <a:outerShdw blurRad="38100" dist="38100" dir="2700000" algn="tl">
                    <a:srgbClr val="000000">
                      <a:alpha val="43137"/>
                    </a:srgbClr>
                  </a:outerShdw>
                </a:effectLst>
                <a:latin typeface="+mj-lt"/>
              </a:rPr>
              <a:t>Lo sfruttamento finanziario</a:t>
            </a:r>
          </a:p>
          <a:p>
            <a:pPr algn="ctr"/>
            <a:r>
              <a:rPr lang="it-IT" sz="3600" b="1" dirty="0">
                <a:effectLst>
                  <a:outerShdw blurRad="38100" dist="38100" dir="2700000" algn="tl">
                    <a:srgbClr val="000000">
                      <a:alpha val="43137"/>
                    </a:srgbClr>
                  </a:outerShdw>
                </a:effectLst>
                <a:latin typeface="+mj-lt"/>
              </a:rPr>
              <a:t>della Piana metropolitana fiorentina</a:t>
            </a:r>
            <a:br>
              <a:rPr lang="it-IT" sz="3600" b="1" dirty="0">
                <a:effectLst>
                  <a:outerShdw blurRad="38100" dist="38100" dir="2700000" algn="tl">
                    <a:srgbClr val="000000">
                      <a:alpha val="43137"/>
                    </a:srgbClr>
                  </a:outerShdw>
                </a:effectLst>
                <a:latin typeface="+mj-lt"/>
              </a:rPr>
            </a:br>
            <a:r>
              <a:rPr lang="it-IT" sz="3600" b="1" dirty="0">
                <a:effectLst>
                  <a:outerShdw blurRad="38100" dist="38100" dir="2700000" algn="tl">
                    <a:srgbClr val="000000">
                      <a:alpha val="43137"/>
                    </a:srgbClr>
                  </a:outerShdw>
                </a:effectLst>
                <a:latin typeface="+mj-lt"/>
              </a:rPr>
              <a:t>e le </a:t>
            </a:r>
          </a:p>
          <a:p>
            <a:pPr algn="ctr"/>
            <a:r>
              <a:rPr lang="it-IT" sz="3600" b="1" dirty="0">
                <a:effectLst>
                  <a:outerShdw blurRad="38100" dist="38100" dir="2700000" algn="tl">
                    <a:srgbClr val="000000">
                      <a:alpha val="43137"/>
                    </a:srgbClr>
                  </a:outerShdw>
                </a:effectLst>
                <a:latin typeface="+mj-lt"/>
              </a:rPr>
              <a:t>sperimentazioni territoriali</a:t>
            </a:r>
          </a:p>
        </p:txBody>
      </p:sp>
    </p:spTree>
    <p:extLst>
      <p:ext uri="{BB962C8B-B14F-4D97-AF65-F5344CB8AC3E}">
        <p14:creationId xmlns:p14="http://schemas.microsoft.com/office/powerpoint/2010/main" val="1282329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374" y="1181100"/>
            <a:ext cx="6625085" cy="4968814"/>
          </a:xfrm>
          <a:prstGeom prst="rect">
            <a:avLst/>
          </a:prstGeom>
        </p:spPr>
      </p:pic>
      <p:sp>
        <p:nvSpPr>
          <p:cNvPr id="10" name="CasellaDiTesto 9"/>
          <p:cNvSpPr txBox="1"/>
          <p:nvPr/>
        </p:nvSpPr>
        <p:spPr>
          <a:xfrm>
            <a:off x="7178699" y="458956"/>
            <a:ext cx="4892686" cy="6217087"/>
          </a:xfrm>
          <a:prstGeom prst="rect">
            <a:avLst/>
          </a:prstGeom>
          <a:noFill/>
        </p:spPr>
        <p:txBody>
          <a:bodyPr wrap="none" rtlCol="0">
            <a:spAutoFit/>
          </a:bodyPr>
          <a:lstStyle/>
          <a:p>
            <a:r>
              <a:rPr lang="it-IT" sz="2000" b="1" dirty="0"/>
              <a:t>Una prospettiva possibile</a:t>
            </a:r>
          </a:p>
          <a:p>
            <a:br>
              <a:rPr lang="it-IT" dirty="0"/>
            </a:br>
            <a:r>
              <a:rPr lang="it-IT" dirty="0"/>
              <a:t>Azzerare le previsioni (PUE scade nel 2022)</a:t>
            </a:r>
          </a:p>
          <a:p>
            <a:endParaRPr lang="it-IT" dirty="0"/>
          </a:p>
          <a:p>
            <a:r>
              <a:rPr lang="it-IT" dirty="0"/>
              <a:t>Nutrire le città con cibo sano</a:t>
            </a:r>
          </a:p>
          <a:p>
            <a:r>
              <a:rPr lang="it-IT" dirty="0"/>
              <a:t>(filiera corta, produzioni biologiche</a:t>
            </a:r>
          </a:p>
          <a:p>
            <a:r>
              <a:rPr lang="it-IT" dirty="0"/>
              <a:t>Prodotti tipici)</a:t>
            </a:r>
            <a:br>
              <a:rPr lang="it-IT" dirty="0"/>
            </a:br>
            <a:endParaRPr lang="it-IT" dirty="0"/>
          </a:p>
          <a:p>
            <a:r>
              <a:rPr lang="it-IT" dirty="0"/>
              <a:t>Produrre servizi ecosistemici</a:t>
            </a:r>
            <a:br>
              <a:rPr lang="it-IT" dirty="0"/>
            </a:br>
            <a:endParaRPr lang="it-IT" dirty="0"/>
          </a:p>
          <a:p>
            <a:r>
              <a:rPr lang="it-IT" dirty="0"/>
              <a:t>Attrezzare la mobilità dolce</a:t>
            </a:r>
          </a:p>
          <a:p>
            <a:r>
              <a:rPr lang="it-IT" dirty="0"/>
              <a:t>per la fruizione degli spazi</a:t>
            </a:r>
          </a:p>
          <a:p>
            <a:r>
              <a:rPr lang="it-IT" dirty="0"/>
              <a:t>agro-ambientali</a:t>
            </a:r>
          </a:p>
          <a:p>
            <a:endParaRPr lang="it-IT" dirty="0"/>
          </a:p>
          <a:p>
            <a:r>
              <a:rPr lang="it-IT" dirty="0"/>
              <a:t>Ripristinare reti e tracciati interpoderali,</a:t>
            </a:r>
          </a:p>
          <a:p>
            <a:r>
              <a:rPr lang="it-IT" dirty="0"/>
              <a:t>riconnettere collina e piana</a:t>
            </a:r>
          </a:p>
          <a:p>
            <a:endParaRPr lang="it-IT" dirty="0"/>
          </a:p>
          <a:p>
            <a:r>
              <a:rPr lang="it-IT" dirty="0"/>
              <a:t>Riqualificare i margini urbani</a:t>
            </a:r>
          </a:p>
          <a:p>
            <a:r>
              <a:rPr lang="it-IT" dirty="0"/>
              <a:t>e le periferie</a:t>
            </a:r>
          </a:p>
          <a:p>
            <a:endParaRPr lang="it-IT" dirty="0"/>
          </a:p>
          <a:p>
            <a:r>
              <a:rPr lang="it-IT" dirty="0"/>
              <a:t>Favorire nuova imprenditorialità</a:t>
            </a:r>
          </a:p>
          <a:p>
            <a:r>
              <a:rPr lang="it-IT" dirty="0"/>
              <a:t>agricola</a:t>
            </a:r>
          </a:p>
        </p:txBody>
      </p:sp>
      <p:sp>
        <p:nvSpPr>
          <p:cNvPr id="11" name="Rettangolo 10"/>
          <p:cNvSpPr/>
          <p:nvPr/>
        </p:nvSpPr>
        <p:spPr>
          <a:xfrm>
            <a:off x="133349" y="310187"/>
            <a:ext cx="6908776" cy="400110"/>
          </a:xfrm>
          <a:prstGeom prst="rect">
            <a:avLst/>
          </a:prstGeom>
        </p:spPr>
        <p:txBody>
          <a:bodyPr wrap="square">
            <a:spAutoFit/>
          </a:bodyPr>
          <a:lstStyle/>
          <a:p>
            <a:r>
              <a:rPr lang="it-IT" sz="2000" b="1" u="sng" dirty="0">
                <a:latin typeface="Calibri" panose="020F0502020204030204" pitchFamily="34" charset="0"/>
              </a:rPr>
              <a:t>Il parco agricolo multifunzionale della Piana metropolitana</a:t>
            </a:r>
            <a:endParaRPr lang="it-IT" sz="2000" b="1" u="sng" dirty="0"/>
          </a:p>
        </p:txBody>
      </p:sp>
    </p:spTree>
    <p:extLst>
      <p:ext uri="{BB962C8B-B14F-4D97-AF65-F5344CB8AC3E}">
        <p14:creationId xmlns:p14="http://schemas.microsoft.com/office/powerpoint/2010/main" val="2276729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5439" y="346624"/>
            <a:ext cx="4147605" cy="1828221"/>
          </a:xfrm>
          <a:prstGeom prst="rect">
            <a:avLst/>
          </a:prstGeo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5439" y="2525121"/>
            <a:ext cx="4147605" cy="1821399"/>
          </a:xfrm>
          <a:prstGeom prst="rect">
            <a:avLst/>
          </a:prstGeom>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0803" y="341983"/>
            <a:ext cx="4147605" cy="1835042"/>
          </a:xfrm>
          <a:prstGeom prst="rect">
            <a:avLst/>
          </a:prstGeom>
        </p:spPr>
      </p:pic>
      <p:pic>
        <p:nvPicPr>
          <p:cNvPr id="7" name="Immagin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0803" y="2567569"/>
            <a:ext cx="4147605" cy="1821399"/>
          </a:xfrm>
          <a:prstGeom prst="rect">
            <a:avLst/>
          </a:prstGeom>
        </p:spPr>
      </p:pic>
      <p:pic>
        <p:nvPicPr>
          <p:cNvPr id="8" name="Immagin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5439" y="4786333"/>
            <a:ext cx="4147605" cy="1828221"/>
          </a:xfrm>
          <a:prstGeom prst="rect">
            <a:avLst/>
          </a:prstGeom>
        </p:spPr>
      </p:pic>
      <p:pic>
        <p:nvPicPr>
          <p:cNvPr id="9" name="Immagin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40804" y="4779512"/>
            <a:ext cx="4147605" cy="1835042"/>
          </a:xfrm>
          <a:prstGeom prst="rect">
            <a:avLst/>
          </a:prstGeom>
        </p:spPr>
      </p:pic>
    </p:spTree>
    <p:extLst>
      <p:ext uri="{BB962C8B-B14F-4D97-AF65-F5344CB8AC3E}">
        <p14:creationId xmlns:p14="http://schemas.microsoft.com/office/powerpoint/2010/main" val="285152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575" y="489675"/>
            <a:ext cx="9252000" cy="6012000"/>
          </a:xfrm>
          <a:prstGeom prst="rect">
            <a:avLst/>
          </a:prstGeom>
        </p:spPr>
      </p:pic>
      <p:cxnSp>
        <p:nvCxnSpPr>
          <p:cNvPr id="7" name="Connettore diritto 6"/>
          <p:cNvCxnSpPr/>
          <p:nvPr/>
        </p:nvCxnSpPr>
        <p:spPr>
          <a:xfrm>
            <a:off x="1219199" y="3314700"/>
            <a:ext cx="8601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p:nvCxnSpPr>
        <p:spPr>
          <a:xfrm>
            <a:off x="1219200" y="3571875"/>
            <a:ext cx="8601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diritto 5"/>
          <p:cNvCxnSpPr/>
          <p:nvPr/>
        </p:nvCxnSpPr>
        <p:spPr>
          <a:xfrm>
            <a:off x="1219199" y="4648200"/>
            <a:ext cx="82200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1219199" y="4876800"/>
            <a:ext cx="8601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a:xfrm>
            <a:off x="1219199" y="5105400"/>
            <a:ext cx="77533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15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43212" y="1666277"/>
            <a:ext cx="6505575" cy="49184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CasellaDiTesto 1"/>
          <p:cNvSpPr txBox="1"/>
          <p:nvPr/>
        </p:nvSpPr>
        <p:spPr>
          <a:xfrm>
            <a:off x="807532" y="352425"/>
            <a:ext cx="10576934" cy="1477328"/>
          </a:xfrm>
          <a:prstGeom prst="rect">
            <a:avLst/>
          </a:prstGeom>
          <a:noFill/>
        </p:spPr>
        <p:txBody>
          <a:bodyPr wrap="none" rtlCol="0">
            <a:spAutoFit/>
          </a:bodyPr>
          <a:lstStyle/>
          <a:p>
            <a:r>
              <a:rPr lang="it-IT" sz="2400" b="1" u="sng" dirty="0"/>
              <a:t>Sperimentare pratiche collettive di riappropriazione e di uso collettivo</a:t>
            </a:r>
            <a:br>
              <a:rPr lang="it-IT" sz="2400" b="1" u="sng" dirty="0"/>
            </a:br>
            <a:endParaRPr lang="it-IT" sz="2400" b="1" u="sng" dirty="0"/>
          </a:p>
          <a:p>
            <a:r>
              <a:rPr lang="it-IT" sz="2400" b="1" dirty="0"/>
              <a:t>Piana Fi Po Pt laboratorio di sperimentazione ambientale e civica</a:t>
            </a:r>
          </a:p>
          <a:p>
            <a:endParaRPr lang="it-IT" dirty="0"/>
          </a:p>
        </p:txBody>
      </p:sp>
    </p:spTree>
    <p:extLst>
      <p:ext uri="{BB962C8B-B14F-4D97-AF65-F5344CB8AC3E}">
        <p14:creationId xmlns:p14="http://schemas.microsoft.com/office/powerpoint/2010/main" val="152992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t="1788"/>
          <a:stretch/>
        </p:blipFill>
        <p:spPr>
          <a:xfrm>
            <a:off x="485775" y="353580"/>
            <a:ext cx="11220450" cy="6150839"/>
          </a:xfrm>
          <a:prstGeom prst="rect">
            <a:avLst/>
          </a:prstGeom>
        </p:spPr>
      </p:pic>
    </p:spTree>
    <p:extLst>
      <p:ext uri="{BB962C8B-B14F-4D97-AF65-F5344CB8AC3E}">
        <p14:creationId xmlns:p14="http://schemas.microsoft.com/office/powerpoint/2010/main" val="173966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 ambito salvaguard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49733" y="1123949"/>
            <a:ext cx="7292533" cy="537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680895" y="399503"/>
            <a:ext cx="10830209" cy="523220"/>
          </a:xfrm>
          <a:prstGeom prst="rect">
            <a:avLst/>
          </a:prstGeom>
          <a:noFill/>
        </p:spPr>
        <p:txBody>
          <a:bodyPr wrap="none" rtlCol="0">
            <a:spAutoFit/>
          </a:bodyPr>
          <a:lstStyle/>
          <a:p>
            <a:r>
              <a:rPr lang="it-IT" sz="2800" b="1" dirty="0"/>
              <a:t>Lo Studentato è incompatibile con l’Ambito di salvaguardia B</a:t>
            </a:r>
          </a:p>
        </p:txBody>
      </p:sp>
    </p:spTree>
    <p:extLst>
      <p:ext uri="{BB962C8B-B14F-4D97-AF65-F5344CB8AC3E}">
        <p14:creationId xmlns:p14="http://schemas.microsoft.com/office/powerpoint/2010/main" val="208388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 sosta aere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9127" y="981854"/>
            <a:ext cx="7093743" cy="54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279089" y="307428"/>
            <a:ext cx="7633821" cy="584775"/>
          </a:xfrm>
          <a:prstGeom prst="rect">
            <a:avLst/>
          </a:prstGeom>
          <a:noFill/>
        </p:spPr>
        <p:txBody>
          <a:bodyPr wrap="none" rtlCol="0">
            <a:spAutoFit/>
          </a:bodyPr>
          <a:lstStyle/>
          <a:p>
            <a:r>
              <a:rPr lang="it-IT" sz="3200" b="1" dirty="0"/>
              <a:t>Parco o aerei e terminal passeggeri ?</a:t>
            </a:r>
          </a:p>
        </p:txBody>
      </p:sp>
      <p:sp>
        <p:nvSpPr>
          <p:cNvPr id="2" name="Ovale 1"/>
          <p:cNvSpPr/>
          <p:nvPr/>
        </p:nvSpPr>
        <p:spPr>
          <a:xfrm>
            <a:off x="6486524" y="4011930"/>
            <a:ext cx="1522095" cy="15506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0168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5943599" y="136249"/>
            <a:ext cx="6329681" cy="6301725"/>
          </a:xfrm>
          <a:prstGeom prst="rect">
            <a:avLst/>
          </a:prstGeom>
          <a:noFill/>
        </p:spPr>
        <p:txBody>
          <a:bodyPr wrap="square" rtlCol="0">
            <a:spAutoFit/>
          </a:bodyPr>
          <a:lstStyle/>
          <a:p>
            <a:r>
              <a:rPr lang="it-IT" b="1" u="sng" dirty="0">
                <a:effectLst>
                  <a:outerShdw blurRad="50800" dist="38100" dir="2700000" algn="tl">
                    <a:srgbClr val="000000">
                      <a:alpha val="40000"/>
                    </a:srgbClr>
                  </a:outerShdw>
                </a:effectLst>
              </a:rPr>
              <a:t>REGOLAMENTO COSTRUZIONE ED ESERCIZIO AEROPORTI </a:t>
            </a:r>
            <a:endParaRPr lang="it-IT" sz="1000" u="sng" dirty="0">
              <a:effectLst/>
            </a:endParaRPr>
          </a:p>
          <a:p>
            <a:endParaRPr lang="it-IT" sz="1050" dirty="0"/>
          </a:p>
          <a:p>
            <a:r>
              <a:rPr lang="it-IT" sz="1500" b="1" u="sng" dirty="0">
                <a:solidFill>
                  <a:srgbClr val="FFFF00"/>
                </a:solidFill>
                <a:effectLst/>
                <a:sym typeface="Symbol" panose="05050102010706020507" pitchFamily="18" charset="2"/>
              </a:rPr>
              <a:t></a:t>
            </a:r>
            <a:r>
              <a:rPr lang="it-IT" sz="1500" b="1" u="sng" dirty="0">
                <a:solidFill>
                  <a:srgbClr val="FFFF00"/>
                </a:solidFill>
                <a:effectLst/>
              </a:rPr>
              <a:t> Zona di tutela A</a:t>
            </a:r>
            <a:r>
              <a:rPr lang="it-IT" sz="1500" dirty="0">
                <a:effectLst/>
              </a:rPr>
              <a:t>: è </a:t>
            </a:r>
            <a:r>
              <a:rPr lang="it-IT" sz="1500" b="1" dirty="0">
                <a:effectLst/>
              </a:rPr>
              <a:t>da limitare al massimo il carico antropico</a:t>
            </a:r>
            <a:r>
              <a:rPr lang="it-IT" sz="1500" dirty="0">
                <a:effectLst/>
              </a:rPr>
              <a:t>. In tale zona non vanno quindi previste nuove edificazioni residenziali. Possono essere previste attività non residenziali, con indici di edificabilità bassi, che comportano la permanenza discontinua di un numero limitato di persone. </a:t>
            </a:r>
          </a:p>
          <a:p>
            <a:r>
              <a:rPr lang="it-IT" sz="1500" b="1" u="sng" dirty="0">
                <a:solidFill>
                  <a:srgbClr val="FFFF00"/>
                </a:solidFill>
                <a:effectLst/>
                <a:sym typeface="Symbol" panose="05050102010706020507" pitchFamily="18" charset="2"/>
              </a:rPr>
              <a:t></a:t>
            </a:r>
            <a:r>
              <a:rPr lang="it-IT" sz="1500" b="1" u="sng" dirty="0">
                <a:solidFill>
                  <a:srgbClr val="FFFF00"/>
                </a:solidFill>
                <a:effectLst/>
              </a:rPr>
              <a:t> Zona di tutela B</a:t>
            </a:r>
            <a:r>
              <a:rPr lang="it-IT" sz="1500" dirty="0">
                <a:effectLst/>
              </a:rPr>
              <a:t>: possono essere previsti una </a:t>
            </a:r>
            <a:r>
              <a:rPr lang="it-IT" sz="1500" b="1" dirty="0">
                <a:effectLst/>
              </a:rPr>
              <a:t>modesta funzione residenziale, con indici di edificabilità bassi</a:t>
            </a:r>
            <a:r>
              <a:rPr lang="it-IT" sz="1500" dirty="0">
                <a:effectLst/>
              </a:rPr>
              <a:t>, e attività non residenziali, con indici di edificabilità medi, che comportano la permanenza di un numero limitato di persone. </a:t>
            </a:r>
          </a:p>
          <a:p>
            <a:r>
              <a:rPr lang="it-IT" sz="1500" b="1" u="sng" dirty="0">
                <a:solidFill>
                  <a:srgbClr val="FFFF00"/>
                </a:solidFill>
                <a:effectLst/>
                <a:sym typeface="Symbol" panose="05050102010706020507" pitchFamily="18" charset="2"/>
              </a:rPr>
              <a:t></a:t>
            </a:r>
            <a:r>
              <a:rPr lang="it-IT" sz="1500" b="1" u="sng" dirty="0">
                <a:solidFill>
                  <a:srgbClr val="FFFF00"/>
                </a:solidFill>
                <a:effectLst/>
              </a:rPr>
              <a:t> Zona di tutela C</a:t>
            </a:r>
            <a:r>
              <a:rPr lang="it-IT" sz="1500" dirty="0">
                <a:effectLst/>
              </a:rPr>
              <a:t>: possono essere previsti un ragionevole incremento della funzione residenziale, con indici di edificabilità medi, e nuove attività non residenziali. </a:t>
            </a:r>
          </a:p>
          <a:p>
            <a:r>
              <a:rPr lang="it-IT" sz="1500" b="1" u="sng" dirty="0">
                <a:solidFill>
                  <a:srgbClr val="FFFF00"/>
                </a:solidFill>
                <a:effectLst/>
                <a:sym typeface="Symbol" panose="05050102010706020507" pitchFamily="18" charset="2"/>
              </a:rPr>
              <a:t></a:t>
            </a:r>
            <a:r>
              <a:rPr lang="it-IT" sz="1500" b="1" u="sng" dirty="0">
                <a:solidFill>
                  <a:srgbClr val="FFFF00"/>
                </a:solidFill>
                <a:effectLst/>
              </a:rPr>
              <a:t> Zona di tutela D</a:t>
            </a:r>
            <a:r>
              <a:rPr lang="it-IT" sz="1500" dirty="0">
                <a:effectLst/>
              </a:rPr>
              <a:t>: in tale zona, caratterizzata da un livello minimo di tutela e finalizzata a garantire uno sviluppo del territorio in maniera opportuna e coordinata con l’operatività aeroportuale, va evitata la realizzazione di interventi puntuali ad elevato affollamento, quali centri commerciali, congressuali e sportivi a forte concentrazione, edilizia intensiva, ecc... </a:t>
            </a:r>
          </a:p>
          <a:p>
            <a:r>
              <a:rPr lang="it-IT" sz="1500" dirty="0">
                <a:solidFill>
                  <a:srgbClr val="FFFF00"/>
                </a:solidFill>
                <a:effectLst/>
              </a:rPr>
              <a:t> </a:t>
            </a:r>
            <a:r>
              <a:rPr lang="it-IT" sz="1500" b="1" dirty="0">
                <a:solidFill>
                  <a:srgbClr val="FFFF00"/>
                </a:solidFill>
                <a:effectLst/>
              </a:rPr>
              <a:t>Nelle zone di tutela A, B e C vanno evitati: </a:t>
            </a:r>
          </a:p>
          <a:p>
            <a:r>
              <a:rPr lang="it-IT" sz="1500" b="1" dirty="0">
                <a:solidFill>
                  <a:srgbClr val="FFFF00"/>
                </a:solidFill>
                <a:effectLst/>
              </a:rPr>
              <a:t>- insediamenti ad elevato affollamento, quali centri commerciali, congressuali e sportivi a forte concentrazione edilizia intensiva, ecc... ; </a:t>
            </a:r>
          </a:p>
          <a:p>
            <a:r>
              <a:rPr lang="it-IT" sz="1500" b="1" dirty="0">
                <a:solidFill>
                  <a:srgbClr val="FFFF00"/>
                </a:solidFill>
                <a:effectLst/>
              </a:rPr>
              <a:t>- costruzioni di scuole, ospedali e, in generale, obiettivi sensibili; </a:t>
            </a:r>
          </a:p>
          <a:p>
            <a:r>
              <a:rPr lang="it-IT" sz="1500" b="1" dirty="0">
                <a:solidFill>
                  <a:srgbClr val="FFFF00"/>
                </a:solidFill>
                <a:effectLst/>
              </a:rPr>
              <a:t>- attività che possono creare pericolo di incendio, esplosione e danno ambientale. </a:t>
            </a:r>
          </a:p>
        </p:txBody>
      </p:sp>
      <p:sp>
        <p:nvSpPr>
          <p:cNvPr id="11" name="CasellaDiTesto 10"/>
          <p:cNvSpPr txBox="1"/>
          <p:nvPr/>
        </p:nvSpPr>
        <p:spPr>
          <a:xfrm>
            <a:off x="220497" y="84543"/>
            <a:ext cx="4507965" cy="646331"/>
          </a:xfrm>
          <a:prstGeom prst="rect">
            <a:avLst/>
          </a:prstGeom>
          <a:noFill/>
        </p:spPr>
        <p:txBody>
          <a:bodyPr wrap="none" rtlCol="0">
            <a:spAutoFit/>
          </a:bodyPr>
          <a:lstStyle/>
          <a:p>
            <a:r>
              <a:rPr lang="it-IT" sz="3600" b="1" dirty="0"/>
              <a:t>QUALE SICUREZZA ?</a:t>
            </a:r>
          </a:p>
        </p:txBody>
      </p:sp>
      <p:pic>
        <p:nvPicPr>
          <p:cNvPr id="7" name="Immagin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699" y="718273"/>
            <a:ext cx="3081776" cy="2813288"/>
          </a:xfrm>
          <a:prstGeom prst="rect">
            <a:avLst/>
          </a:prstGeom>
        </p:spPr>
      </p:pic>
      <p:pic>
        <p:nvPicPr>
          <p:cNvPr id="8" name="Immagin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4479" y="2124917"/>
            <a:ext cx="3392921" cy="3137814"/>
          </a:xfrm>
          <a:prstGeom prst="rect">
            <a:avLst/>
          </a:prstGeom>
        </p:spPr>
      </p:pic>
      <p:pic>
        <p:nvPicPr>
          <p:cNvPr id="4" name="Immagine 3" descr="Stadio AreeRischio"/>
          <p:cNvPicPr/>
          <p:nvPr/>
        </p:nvPicPr>
        <p:blipFill>
          <a:blip r:embed="rId4" cstate="email">
            <a:extLst>
              <a:ext uri="{28A0092B-C50C-407E-A947-70E740481C1C}">
                <a14:useLocalDpi xmlns:a14="http://schemas.microsoft.com/office/drawing/2010/main"/>
              </a:ext>
            </a:extLst>
          </a:blip>
          <a:srcRect/>
          <a:stretch>
            <a:fillRect/>
          </a:stretch>
        </p:blipFill>
        <p:spPr bwMode="auto">
          <a:xfrm rot="166474">
            <a:off x="482927" y="4890486"/>
            <a:ext cx="3983103" cy="1769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asellaDiTesto 11"/>
          <p:cNvSpPr txBox="1"/>
          <p:nvPr/>
        </p:nvSpPr>
        <p:spPr>
          <a:xfrm>
            <a:off x="3101387" y="3445819"/>
            <a:ext cx="356188" cy="369332"/>
          </a:xfrm>
          <a:prstGeom prst="rect">
            <a:avLst/>
          </a:prstGeom>
          <a:noFill/>
        </p:spPr>
        <p:txBody>
          <a:bodyPr wrap="none" rtlCol="0">
            <a:spAutoFit/>
          </a:bodyPr>
          <a:lstStyle/>
          <a:p>
            <a:r>
              <a:rPr lang="it-IT" b="1" dirty="0">
                <a:solidFill>
                  <a:srgbClr val="FF0000"/>
                </a:solidFill>
              </a:rPr>
              <a:t>A</a:t>
            </a:r>
          </a:p>
        </p:txBody>
      </p:sp>
      <p:sp>
        <p:nvSpPr>
          <p:cNvPr id="13" name="CasellaDiTesto 12"/>
          <p:cNvSpPr txBox="1"/>
          <p:nvPr/>
        </p:nvSpPr>
        <p:spPr>
          <a:xfrm>
            <a:off x="3685126" y="3693824"/>
            <a:ext cx="319318" cy="369332"/>
          </a:xfrm>
          <a:prstGeom prst="rect">
            <a:avLst/>
          </a:prstGeom>
          <a:noFill/>
        </p:spPr>
        <p:txBody>
          <a:bodyPr wrap="none" rtlCol="0">
            <a:spAutoFit/>
          </a:bodyPr>
          <a:lstStyle/>
          <a:p>
            <a:r>
              <a:rPr lang="it-IT" b="1" dirty="0">
                <a:solidFill>
                  <a:srgbClr val="FF0000"/>
                </a:solidFill>
              </a:rPr>
              <a:t>B</a:t>
            </a:r>
          </a:p>
        </p:txBody>
      </p:sp>
      <p:sp>
        <p:nvSpPr>
          <p:cNvPr id="14" name="CasellaDiTesto 13"/>
          <p:cNvSpPr txBox="1"/>
          <p:nvPr/>
        </p:nvSpPr>
        <p:spPr>
          <a:xfrm>
            <a:off x="4616008" y="4228582"/>
            <a:ext cx="364202" cy="369332"/>
          </a:xfrm>
          <a:prstGeom prst="rect">
            <a:avLst/>
          </a:prstGeom>
          <a:noFill/>
        </p:spPr>
        <p:txBody>
          <a:bodyPr wrap="none" rtlCol="0">
            <a:spAutoFit/>
          </a:bodyPr>
          <a:lstStyle/>
          <a:p>
            <a:r>
              <a:rPr lang="it-IT" b="1" dirty="0">
                <a:solidFill>
                  <a:srgbClr val="FF0000"/>
                </a:solidFill>
              </a:rPr>
              <a:t>C</a:t>
            </a:r>
          </a:p>
        </p:txBody>
      </p:sp>
      <p:sp>
        <p:nvSpPr>
          <p:cNvPr id="15" name="CasellaDiTesto 14"/>
          <p:cNvSpPr txBox="1"/>
          <p:nvPr/>
        </p:nvSpPr>
        <p:spPr>
          <a:xfrm>
            <a:off x="2638427" y="4043916"/>
            <a:ext cx="346570" cy="369332"/>
          </a:xfrm>
          <a:prstGeom prst="rect">
            <a:avLst/>
          </a:prstGeom>
          <a:noFill/>
        </p:spPr>
        <p:txBody>
          <a:bodyPr wrap="none" rtlCol="0">
            <a:spAutoFit/>
          </a:bodyPr>
          <a:lstStyle/>
          <a:p>
            <a:r>
              <a:rPr lang="it-IT" b="1" dirty="0">
                <a:solidFill>
                  <a:srgbClr val="FF0000"/>
                </a:solidFill>
              </a:rPr>
              <a:t>D</a:t>
            </a:r>
          </a:p>
        </p:txBody>
      </p:sp>
      <p:sp>
        <p:nvSpPr>
          <p:cNvPr id="16" name="CasellaDiTesto 15"/>
          <p:cNvSpPr txBox="1"/>
          <p:nvPr/>
        </p:nvSpPr>
        <p:spPr>
          <a:xfrm>
            <a:off x="3419475" y="2767369"/>
            <a:ext cx="346570" cy="369332"/>
          </a:xfrm>
          <a:prstGeom prst="rect">
            <a:avLst/>
          </a:prstGeom>
          <a:noFill/>
        </p:spPr>
        <p:txBody>
          <a:bodyPr wrap="none" rtlCol="0">
            <a:spAutoFit/>
          </a:bodyPr>
          <a:lstStyle/>
          <a:p>
            <a:r>
              <a:rPr lang="it-IT" b="1" dirty="0">
                <a:solidFill>
                  <a:srgbClr val="FF0000"/>
                </a:solidFill>
              </a:rPr>
              <a:t>D</a:t>
            </a:r>
          </a:p>
        </p:txBody>
      </p:sp>
      <p:sp>
        <p:nvSpPr>
          <p:cNvPr id="17" name="CasellaDiTesto 16"/>
          <p:cNvSpPr txBox="1"/>
          <p:nvPr/>
        </p:nvSpPr>
        <p:spPr>
          <a:xfrm>
            <a:off x="438427" y="1364556"/>
            <a:ext cx="346570" cy="369332"/>
          </a:xfrm>
          <a:prstGeom prst="rect">
            <a:avLst/>
          </a:prstGeom>
          <a:noFill/>
        </p:spPr>
        <p:txBody>
          <a:bodyPr wrap="none" rtlCol="0">
            <a:spAutoFit/>
          </a:bodyPr>
          <a:lstStyle/>
          <a:p>
            <a:r>
              <a:rPr lang="it-IT" b="1" dirty="0">
                <a:solidFill>
                  <a:srgbClr val="FF0000"/>
                </a:solidFill>
              </a:rPr>
              <a:t>D</a:t>
            </a:r>
          </a:p>
        </p:txBody>
      </p:sp>
      <p:sp>
        <p:nvSpPr>
          <p:cNvPr id="18" name="CasellaDiTesto 17"/>
          <p:cNvSpPr txBox="1"/>
          <p:nvPr/>
        </p:nvSpPr>
        <p:spPr>
          <a:xfrm>
            <a:off x="1232294" y="2462569"/>
            <a:ext cx="346570" cy="369332"/>
          </a:xfrm>
          <a:prstGeom prst="rect">
            <a:avLst/>
          </a:prstGeom>
          <a:noFill/>
        </p:spPr>
        <p:txBody>
          <a:bodyPr wrap="none" rtlCol="0">
            <a:spAutoFit/>
          </a:bodyPr>
          <a:lstStyle/>
          <a:p>
            <a:r>
              <a:rPr lang="it-IT" b="1" dirty="0">
                <a:solidFill>
                  <a:srgbClr val="FF0000"/>
                </a:solidFill>
              </a:rPr>
              <a:t>D</a:t>
            </a:r>
          </a:p>
        </p:txBody>
      </p:sp>
      <p:sp>
        <p:nvSpPr>
          <p:cNvPr id="19" name="CasellaDiTesto 18"/>
          <p:cNvSpPr txBox="1"/>
          <p:nvPr/>
        </p:nvSpPr>
        <p:spPr>
          <a:xfrm>
            <a:off x="1983326" y="802385"/>
            <a:ext cx="319318" cy="369332"/>
          </a:xfrm>
          <a:prstGeom prst="rect">
            <a:avLst/>
          </a:prstGeom>
          <a:noFill/>
        </p:spPr>
        <p:txBody>
          <a:bodyPr wrap="none" rtlCol="0">
            <a:spAutoFit/>
          </a:bodyPr>
          <a:lstStyle/>
          <a:p>
            <a:r>
              <a:rPr lang="it-IT" b="1" dirty="0">
                <a:solidFill>
                  <a:srgbClr val="FF0000"/>
                </a:solidFill>
              </a:rPr>
              <a:t>B</a:t>
            </a:r>
          </a:p>
        </p:txBody>
      </p:sp>
      <p:sp>
        <p:nvSpPr>
          <p:cNvPr id="21" name="CasellaDiTesto 20"/>
          <p:cNvSpPr txBox="1"/>
          <p:nvPr/>
        </p:nvSpPr>
        <p:spPr>
          <a:xfrm>
            <a:off x="3725811" y="966230"/>
            <a:ext cx="1124026" cy="307777"/>
          </a:xfrm>
          <a:prstGeom prst="rect">
            <a:avLst/>
          </a:prstGeom>
          <a:noFill/>
          <a:ln>
            <a:solidFill>
              <a:schemeClr val="tx1"/>
            </a:solidFill>
          </a:ln>
        </p:spPr>
        <p:txBody>
          <a:bodyPr wrap="none" rtlCol="0">
            <a:spAutoFit/>
          </a:bodyPr>
          <a:lstStyle/>
          <a:p>
            <a:r>
              <a:rPr lang="it-IT" sz="1400" b="1" dirty="0"/>
              <a:t>Studentato</a:t>
            </a:r>
          </a:p>
        </p:txBody>
      </p:sp>
      <p:cxnSp>
        <p:nvCxnSpPr>
          <p:cNvPr id="23" name="Connettore diritto 22"/>
          <p:cNvCxnSpPr>
            <a:stCxn id="24" idx="1"/>
          </p:cNvCxnSpPr>
          <p:nvPr/>
        </p:nvCxnSpPr>
        <p:spPr>
          <a:xfrm flipH="1">
            <a:off x="1983326" y="1607996"/>
            <a:ext cx="1738184" cy="886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rot="184827">
            <a:off x="2915439" y="4991323"/>
            <a:ext cx="728084" cy="307777"/>
          </a:xfrm>
          <a:prstGeom prst="rect">
            <a:avLst/>
          </a:prstGeom>
          <a:noFill/>
          <a:ln>
            <a:solidFill>
              <a:schemeClr val="tx1"/>
            </a:solidFill>
          </a:ln>
        </p:spPr>
        <p:txBody>
          <a:bodyPr wrap="none" rtlCol="0">
            <a:spAutoFit/>
          </a:bodyPr>
          <a:lstStyle/>
          <a:p>
            <a:r>
              <a:rPr lang="it-IT" sz="1400" b="1" dirty="0"/>
              <a:t>Stadio</a:t>
            </a:r>
            <a:endParaRPr lang="it-IT" b="1" dirty="0"/>
          </a:p>
        </p:txBody>
      </p:sp>
      <p:cxnSp>
        <p:nvCxnSpPr>
          <p:cNvPr id="29" name="Connettore diritto 28"/>
          <p:cNvCxnSpPr>
            <a:stCxn id="25" idx="0"/>
          </p:cNvCxnSpPr>
          <p:nvPr/>
        </p:nvCxnSpPr>
        <p:spPr>
          <a:xfrm flipV="1">
            <a:off x="3287751" y="4511529"/>
            <a:ext cx="773236" cy="4800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Ovale 31"/>
          <p:cNvSpPr/>
          <p:nvPr/>
        </p:nvSpPr>
        <p:spPr>
          <a:xfrm>
            <a:off x="4785550" y="4880792"/>
            <a:ext cx="99060" cy="9906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asellaDiTesto 32"/>
          <p:cNvSpPr txBox="1"/>
          <p:nvPr/>
        </p:nvSpPr>
        <p:spPr>
          <a:xfrm>
            <a:off x="4656999" y="5674891"/>
            <a:ext cx="984565" cy="461665"/>
          </a:xfrm>
          <a:prstGeom prst="rect">
            <a:avLst/>
          </a:prstGeom>
          <a:noFill/>
          <a:ln>
            <a:solidFill>
              <a:schemeClr val="tx1"/>
            </a:solidFill>
          </a:ln>
        </p:spPr>
        <p:txBody>
          <a:bodyPr wrap="none" rtlCol="0">
            <a:spAutoFit/>
          </a:bodyPr>
          <a:lstStyle/>
          <a:p>
            <a:r>
              <a:rPr lang="it-IT" sz="1200" b="1" dirty="0"/>
              <a:t>Palazzo</a:t>
            </a:r>
            <a:br>
              <a:rPr lang="it-IT" sz="1200" b="1" dirty="0"/>
            </a:br>
            <a:r>
              <a:rPr lang="it-IT" sz="1200" b="1" dirty="0"/>
              <a:t>di Giustizia</a:t>
            </a:r>
          </a:p>
        </p:txBody>
      </p:sp>
      <p:cxnSp>
        <p:nvCxnSpPr>
          <p:cNvPr id="34" name="Connettore diritto 33"/>
          <p:cNvCxnSpPr>
            <a:stCxn id="33" idx="0"/>
          </p:cNvCxnSpPr>
          <p:nvPr/>
        </p:nvCxnSpPr>
        <p:spPr>
          <a:xfrm flipH="1" flipV="1">
            <a:off x="4856925" y="4960947"/>
            <a:ext cx="292357" cy="7139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3721510" y="1454107"/>
            <a:ext cx="1529586" cy="307777"/>
          </a:xfrm>
          <a:prstGeom prst="rect">
            <a:avLst/>
          </a:prstGeom>
          <a:noFill/>
          <a:ln>
            <a:solidFill>
              <a:schemeClr val="tx1"/>
            </a:solidFill>
          </a:ln>
        </p:spPr>
        <p:txBody>
          <a:bodyPr wrap="none" rtlCol="0">
            <a:spAutoFit/>
          </a:bodyPr>
          <a:lstStyle/>
          <a:p>
            <a:r>
              <a:rPr lang="it-IT" sz="1400" b="1" dirty="0"/>
              <a:t>Nuova Mercafir</a:t>
            </a:r>
          </a:p>
        </p:txBody>
      </p:sp>
      <p:cxnSp>
        <p:nvCxnSpPr>
          <p:cNvPr id="26" name="Connettore diritto 25"/>
          <p:cNvCxnSpPr>
            <a:stCxn id="21" idx="1"/>
          </p:cNvCxnSpPr>
          <p:nvPr/>
        </p:nvCxnSpPr>
        <p:spPr>
          <a:xfrm flipH="1">
            <a:off x="1640840" y="1120119"/>
            <a:ext cx="2084971" cy="30713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CasellaDiTesto 34"/>
          <p:cNvSpPr txBox="1"/>
          <p:nvPr/>
        </p:nvSpPr>
        <p:spPr>
          <a:xfrm>
            <a:off x="1578864" y="1252210"/>
            <a:ext cx="356188" cy="369332"/>
          </a:xfrm>
          <a:prstGeom prst="rect">
            <a:avLst/>
          </a:prstGeom>
          <a:noFill/>
        </p:spPr>
        <p:txBody>
          <a:bodyPr wrap="none" rtlCol="0">
            <a:spAutoFit/>
          </a:bodyPr>
          <a:lstStyle/>
          <a:p>
            <a:r>
              <a:rPr lang="it-IT" b="1" dirty="0">
                <a:solidFill>
                  <a:srgbClr val="FF0000"/>
                </a:solidFill>
              </a:rPr>
              <a:t>A</a:t>
            </a:r>
          </a:p>
        </p:txBody>
      </p:sp>
    </p:spTree>
    <p:extLst>
      <p:ext uri="{BB962C8B-B14F-4D97-AF65-F5344CB8AC3E}">
        <p14:creationId xmlns:p14="http://schemas.microsoft.com/office/powerpoint/2010/main" val="217025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16906" y="2044005"/>
            <a:ext cx="8358187" cy="2769989"/>
          </a:xfrm>
          <a:prstGeom prst="rect">
            <a:avLst/>
          </a:prstGeom>
          <a:noFill/>
          <a:ln>
            <a:solidFill>
              <a:schemeClr val="tx1"/>
            </a:solidFill>
          </a:ln>
        </p:spPr>
        <p:txBody>
          <a:bodyPr wrap="square" rtlCol="0">
            <a:spAutoFit/>
          </a:bodyPr>
          <a:lstStyle/>
          <a:p>
            <a:r>
              <a:rPr lang="it-IT" sz="3600" b="1" u="sng" dirty="0"/>
              <a:t>TAGLIARE I TEMPI – APRIRE I CANTIERI</a:t>
            </a:r>
          </a:p>
          <a:p>
            <a:endParaRPr lang="it-IT" dirty="0"/>
          </a:p>
          <a:p>
            <a:r>
              <a:rPr lang="it-IT" sz="2400" dirty="0"/>
              <a:t>La VAS si svolge contemporaneamente alla Adozione della Variante</a:t>
            </a:r>
          </a:p>
          <a:p>
            <a:endParaRPr lang="it-IT" sz="2400" dirty="0"/>
          </a:p>
          <a:p>
            <a:r>
              <a:rPr lang="it-IT" sz="2400" dirty="0"/>
              <a:t>La Variante è adottata solo dalla Giunta, salta la discussione in Consiglio Comunale</a:t>
            </a:r>
          </a:p>
        </p:txBody>
      </p:sp>
    </p:spTree>
    <p:extLst>
      <p:ext uri="{BB962C8B-B14F-4D97-AF65-F5344CB8AC3E}">
        <p14:creationId xmlns:p14="http://schemas.microsoft.com/office/powerpoint/2010/main" val="49329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p:cNvSpPr>
            <a:spLocks noChangeAspect="1" noChangeArrowheads="1"/>
          </p:cNvSpPr>
          <p:nvPr/>
        </p:nvSpPr>
        <p:spPr bwMode="auto">
          <a:xfrm>
            <a:off x="34925" y="-90488"/>
            <a:ext cx="6848475" cy="5895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CasellaDiTesto 10"/>
          <p:cNvSpPr txBox="1"/>
          <p:nvPr/>
        </p:nvSpPr>
        <p:spPr>
          <a:xfrm>
            <a:off x="37617" y="-3087"/>
            <a:ext cx="12139862" cy="646331"/>
          </a:xfrm>
          <a:prstGeom prst="rect">
            <a:avLst/>
          </a:prstGeom>
          <a:noFill/>
        </p:spPr>
        <p:txBody>
          <a:bodyPr wrap="none" rtlCol="0">
            <a:spAutoFit/>
          </a:bodyPr>
          <a:lstStyle/>
          <a:p>
            <a:r>
              <a:rPr lang="it-IT" sz="3600" b="1" dirty="0"/>
              <a:t>QUALE CONFORMITA’ URBANISTICA DELLA VARIANTE ?</a:t>
            </a:r>
          </a:p>
        </p:txBody>
      </p:sp>
      <p:grpSp>
        <p:nvGrpSpPr>
          <p:cNvPr id="5" name="Gruppo 4"/>
          <p:cNvGrpSpPr/>
          <p:nvPr/>
        </p:nvGrpSpPr>
        <p:grpSpPr>
          <a:xfrm>
            <a:off x="182486" y="2638114"/>
            <a:ext cx="4836315" cy="1324286"/>
            <a:chOff x="422919" y="1695551"/>
            <a:chExt cx="6583354" cy="1802663"/>
          </a:xfrm>
        </p:grpSpPr>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b="60505"/>
            <a:stretch/>
          </p:blipFill>
          <p:spPr>
            <a:xfrm>
              <a:off x="422919" y="1695551"/>
              <a:ext cx="6583354" cy="1802663"/>
            </a:xfrm>
            <a:prstGeom prst="rect">
              <a:avLst/>
            </a:prstGeom>
          </p:spPr>
        </p:pic>
        <p:cxnSp>
          <p:nvCxnSpPr>
            <p:cNvPr id="13" name="Connettore diritto 12"/>
            <p:cNvCxnSpPr/>
            <p:nvPr/>
          </p:nvCxnSpPr>
          <p:spPr>
            <a:xfrm>
              <a:off x="5384800" y="2598613"/>
              <a:ext cx="16214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599440" y="2781493"/>
              <a:ext cx="62839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599440" y="2966913"/>
              <a:ext cx="62839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a:off x="599440" y="3137093"/>
              <a:ext cx="162147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uppo 8"/>
          <p:cNvGrpSpPr/>
          <p:nvPr/>
        </p:nvGrpSpPr>
        <p:grpSpPr>
          <a:xfrm>
            <a:off x="6668974" y="594322"/>
            <a:ext cx="5203170" cy="3289509"/>
            <a:chOff x="6883400" y="1524000"/>
            <a:chExt cx="5203170" cy="3289509"/>
          </a:xfrm>
        </p:grpSpPr>
        <p:pic>
          <p:nvPicPr>
            <p:cNvPr id="7" name="Immagin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3400" y="1524000"/>
              <a:ext cx="5197275" cy="1197325"/>
            </a:xfrm>
            <a:prstGeom prst="rect">
              <a:avLst/>
            </a:prstGeom>
          </p:spPr>
        </p:pic>
        <p:pic>
          <p:nvPicPr>
            <p:cNvPr id="8" name="Immagin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6883400" y="2721325"/>
              <a:ext cx="5203170" cy="2092184"/>
            </a:xfrm>
            <a:prstGeom prst="rect">
              <a:avLst/>
            </a:prstGeom>
          </p:spPr>
        </p:pic>
      </p:grpSp>
      <p:pic>
        <p:nvPicPr>
          <p:cNvPr id="10" name="Immagine 9"/>
          <p:cNvPicPr/>
          <p:nvPr/>
        </p:nvPicPr>
        <p:blipFill>
          <a:blip r:embed="rId5" cstate="email">
            <a:extLst>
              <a:ext uri="{28A0092B-C50C-407E-A947-70E740481C1C}">
                <a14:useLocalDpi xmlns:a14="http://schemas.microsoft.com/office/drawing/2010/main"/>
              </a:ext>
            </a:extLst>
          </a:blip>
          <a:srcRect/>
          <a:stretch>
            <a:fillRect/>
          </a:stretch>
        </p:blipFill>
        <p:spPr bwMode="auto">
          <a:xfrm rot="364311">
            <a:off x="5973767" y="3888836"/>
            <a:ext cx="4327248" cy="2627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Immagine 20"/>
          <p:cNvPicPr>
            <a:picLocks noChangeAspect="1"/>
          </p:cNvPicPr>
          <p:nvPr/>
        </p:nvPicPr>
        <p:blipFill rotWithShape="1">
          <a:blip r:embed="rId2" cstate="email">
            <a:extLst>
              <a:ext uri="{28A0092B-C50C-407E-A947-70E740481C1C}">
                <a14:useLocalDpi xmlns:a14="http://schemas.microsoft.com/office/drawing/2010/main"/>
              </a:ext>
            </a:extLst>
          </a:blip>
          <a:srcRect t="83128"/>
          <a:stretch/>
        </p:blipFill>
        <p:spPr>
          <a:xfrm>
            <a:off x="182486" y="3866727"/>
            <a:ext cx="4836315" cy="565719"/>
          </a:xfrm>
          <a:prstGeom prst="rect">
            <a:avLst/>
          </a:prstGeom>
        </p:spPr>
      </p:pic>
      <p:pic>
        <p:nvPicPr>
          <p:cNvPr id="2" name="Immagin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3345" y="594322"/>
            <a:ext cx="5589916" cy="813776"/>
          </a:xfrm>
          <a:prstGeom prst="rect">
            <a:avLst/>
          </a:prstGeom>
        </p:spPr>
      </p:pic>
      <p:pic>
        <p:nvPicPr>
          <p:cNvPr id="19" name="Immagine 18"/>
          <p:cNvPicPr/>
          <p:nvPr/>
        </p:nvPicPr>
        <p:blipFill rotWithShape="1">
          <a:blip r:embed="rId7" cstate="email">
            <a:extLst>
              <a:ext uri="{28A0092B-C50C-407E-A947-70E740481C1C}">
                <a14:useLocalDpi xmlns:a14="http://schemas.microsoft.com/office/drawing/2010/main"/>
              </a:ext>
            </a:extLst>
          </a:blip>
          <a:srcRect/>
          <a:stretch/>
        </p:blipFill>
        <p:spPr>
          <a:xfrm rot="328803">
            <a:off x="690956" y="4477580"/>
            <a:ext cx="5209540" cy="2106584"/>
          </a:xfrm>
          <a:prstGeom prst="rect">
            <a:avLst/>
          </a:prstGeom>
        </p:spPr>
      </p:pic>
      <p:sp>
        <p:nvSpPr>
          <p:cNvPr id="3" name="Ovale 2"/>
          <p:cNvSpPr/>
          <p:nvPr/>
        </p:nvSpPr>
        <p:spPr>
          <a:xfrm>
            <a:off x="8533573" y="2008782"/>
            <a:ext cx="2185311" cy="3955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3346" y="1477599"/>
            <a:ext cx="5589916" cy="1091014"/>
          </a:xfrm>
          <a:prstGeom prst="rect">
            <a:avLst/>
          </a:prstGeom>
        </p:spPr>
      </p:pic>
      <p:sp>
        <p:nvSpPr>
          <p:cNvPr id="20" name="Ovale 19"/>
          <p:cNvSpPr/>
          <p:nvPr/>
        </p:nvSpPr>
        <p:spPr>
          <a:xfrm>
            <a:off x="3440112" y="1724432"/>
            <a:ext cx="2185311" cy="3955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2135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7520" y="764540"/>
            <a:ext cx="7562494" cy="5608320"/>
          </a:xfrm>
          <a:prstGeom prst="rect">
            <a:avLst/>
          </a:prstGeom>
        </p:spPr>
      </p:pic>
      <p:sp>
        <p:nvSpPr>
          <p:cNvPr id="5" name="CasellaDiTesto 4"/>
          <p:cNvSpPr txBox="1"/>
          <p:nvPr/>
        </p:nvSpPr>
        <p:spPr>
          <a:xfrm>
            <a:off x="8229600" y="3648234"/>
            <a:ext cx="3185487" cy="923330"/>
          </a:xfrm>
          <a:prstGeom prst="rect">
            <a:avLst/>
          </a:prstGeom>
          <a:noFill/>
          <a:ln w="9525">
            <a:solidFill>
              <a:schemeClr val="tx1"/>
            </a:solidFill>
          </a:ln>
        </p:spPr>
        <p:txBody>
          <a:bodyPr wrap="none" rtlCol="0">
            <a:spAutoFit/>
          </a:bodyPr>
          <a:lstStyle/>
          <a:p>
            <a:r>
              <a:rPr lang="it-IT" dirty="0"/>
              <a:t>Articolo inserito </a:t>
            </a:r>
          </a:p>
          <a:p>
            <a:r>
              <a:rPr lang="it-IT" dirty="0"/>
              <a:t>con </a:t>
            </a:r>
            <a:r>
              <a:rPr lang="it-IT" dirty="0" err="1"/>
              <a:t>l.r</a:t>
            </a:r>
            <a:r>
              <a:rPr lang="it-IT" dirty="0"/>
              <a:t>. </a:t>
            </a:r>
            <a:r>
              <a:rPr lang="it-IT" b="1" dirty="0"/>
              <a:t>28 dicembre 2015</a:t>
            </a:r>
            <a:r>
              <a:rPr lang="it-IT" dirty="0"/>
              <a:t>, </a:t>
            </a:r>
          </a:p>
          <a:p>
            <a:r>
              <a:rPr lang="it-IT" dirty="0"/>
              <a:t>n. 82 , art. 26</a:t>
            </a:r>
          </a:p>
        </p:txBody>
      </p:sp>
      <p:sp>
        <p:nvSpPr>
          <p:cNvPr id="6" name="CasellaDiTesto 5"/>
          <p:cNvSpPr txBox="1"/>
          <p:nvPr/>
        </p:nvSpPr>
        <p:spPr>
          <a:xfrm>
            <a:off x="8229600" y="5176480"/>
            <a:ext cx="2573140" cy="923330"/>
          </a:xfrm>
          <a:prstGeom prst="rect">
            <a:avLst/>
          </a:prstGeom>
          <a:noFill/>
          <a:ln w="9525">
            <a:solidFill>
              <a:schemeClr val="tx1"/>
            </a:solidFill>
          </a:ln>
        </p:spPr>
        <p:txBody>
          <a:bodyPr wrap="none" rtlCol="0">
            <a:spAutoFit/>
          </a:bodyPr>
          <a:lstStyle/>
          <a:p>
            <a:r>
              <a:rPr lang="it-IT" dirty="0"/>
              <a:t>Comma inserito </a:t>
            </a:r>
          </a:p>
          <a:p>
            <a:r>
              <a:rPr lang="it-IT" dirty="0"/>
              <a:t>con </a:t>
            </a:r>
            <a:r>
              <a:rPr lang="it-IT" dirty="0" err="1"/>
              <a:t>l.r</a:t>
            </a:r>
            <a:r>
              <a:rPr lang="it-IT" dirty="0"/>
              <a:t>. </a:t>
            </a:r>
            <a:r>
              <a:rPr lang="it-IT" b="1" dirty="0"/>
              <a:t>8 luglio 2016</a:t>
            </a:r>
            <a:r>
              <a:rPr lang="it-IT" dirty="0"/>
              <a:t>, </a:t>
            </a:r>
          </a:p>
          <a:p>
            <a:r>
              <a:rPr lang="it-IT" dirty="0"/>
              <a:t>n. 43 , art. 1.</a:t>
            </a:r>
          </a:p>
        </p:txBody>
      </p:sp>
      <p:sp>
        <p:nvSpPr>
          <p:cNvPr id="7" name="CasellaDiTesto 6"/>
          <p:cNvSpPr txBox="1"/>
          <p:nvPr/>
        </p:nvSpPr>
        <p:spPr>
          <a:xfrm>
            <a:off x="8170005" y="1801892"/>
            <a:ext cx="3740126" cy="1200329"/>
          </a:xfrm>
          <a:prstGeom prst="rect">
            <a:avLst/>
          </a:prstGeom>
          <a:noFill/>
        </p:spPr>
        <p:txBody>
          <a:bodyPr wrap="none" rtlCol="0">
            <a:spAutoFit/>
          </a:bodyPr>
          <a:lstStyle/>
          <a:p>
            <a:r>
              <a:rPr lang="it-IT" dirty="0"/>
              <a:t>Sentenza del TAR della Toscana</a:t>
            </a:r>
          </a:p>
          <a:p>
            <a:r>
              <a:rPr lang="it-IT" dirty="0"/>
              <a:t>1310/2016 che annulla la </a:t>
            </a:r>
          </a:p>
          <a:p>
            <a:r>
              <a:rPr lang="it-IT" dirty="0"/>
              <a:t>Variante al PIT del 2014</a:t>
            </a:r>
          </a:p>
          <a:p>
            <a:r>
              <a:rPr lang="it-IT" b="1" dirty="0"/>
              <a:t>22 giugno 2016</a:t>
            </a:r>
          </a:p>
        </p:txBody>
      </p:sp>
      <p:sp>
        <p:nvSpPr>
          <p:cNvPr id="8" name="Rettangolo 7"/>
          <p:cNvSpPr/>
          <p:nvPr/>
        </p:nvSpPr>
        <p:spPr>
          <a:xfrm>
            <a:off x="558800" y="4279900"/>
            <a:ext cx="7335520" cy="1391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58800" y="3009900"/>
            <a:ext cx="7335520" cy="6705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8170005" y="817345"/>
            <a:ext cx="3217547" cy="646331"/>
          </a:xfrm>
          <a:prstGeom prst="rect">
            <a:avLst/>
          </a:prstGeom>
          <a:noFill/>
        </p:spPr>
        <p:txBody>
          <a:bodyPr wrap="none" rtlCol="0">
            <a:spAutoFit/>
          </a:bodyPr>
          <a:lstStyle/>
          <a:p>
            <a:r>
              <a:rPr lang="it-IT" b="1" dirty="0"/>
              <a:t>Legge Urbanistica Toscana</a:t>
            </a:r>
            <a:br>
              <a:rPr lang="it-IT" b="1" dirty="0"/>
            </a:br>
            <a:r>
              <a:rPr lang="it-IT" b="1" dirty="0"/>
              <a:t>L.R. 65/2014</a:t>
            </a:r>
          </a:p>
        </p:txBody>
      </p:sp>
      <p:cxnSp>
        <p:nvCxnSpPr>
          <p:cNvPr id="12" name="Connettore diritto 11"/>
          <p:cNvCxnSpPr/>
          <p:nvPr/>
        </p:nvCxnSpPr>
        <p:spPr>
          <a:xfrm flipH="1">
            <a:off x="7894320" y="4370070"/>
            <a:ext cx="335280" cy="1676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23343" y="54063"/>
            <a:ext cx="12351458" cy="646331"/>
          </a:xfrm>
          <a:prstGeom prst="rect">
            <a:avLst/>
          </a:prstGeom>
          <a:noFill/>
        </p:spPr>
        <p:txBody>
          <a:bodyPr wrap="none" rtlCol="0">
            <a:spAutoFit/>
          </a:bodyPr>
          <a:lstStyle/>
          <a:p>
            <a:r>
              <a:rPr lang="it-IT" sz="3600" b="1" dirty="0"/>
              <a:t>QUALE CONFORMITA’ URBANISTICA DELL’AEROPORTO ?</a:t>
            </a:r>
          </a:p>
        </p:txBody>
      </p:sp>
      <p:cxnSp>
        <p:nvCxnSpPr>
          <p:cNvPr id="14" name="Connettore diritto 13"/>
          <p:cNvCxnSpPr/>
          <p:nvPr/>
        </p:nvCxnSpPr>
        <p:spPr>
          <a:xfrm flipH="1">
            <a:off x="7872374" y="5638145"/>
            <a:ext cx="335280" cy="1676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1181100" y="5838170"/>
            <a:ext cx="66103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flipV="1">
            <a:off x="819150" y="5977235"/>
            <a:ext cx="6972300" cy="95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Freccia in su 20"/>
          <p:cNvSpPr/>
          <p:nvPr/>
        </p:nvSpPr>
        <p:spPr>
          <a:xfrm>
            <a:off x="3476624" y="5838170"/>
            <a:ext cx="247651" cy="813147"/>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diritto 21"/>
          <p:cNvCxnSpPr/>
          <p:nvPr/>
        </p:nvCxnSpPr>
        <p:spPr>
          <a:xfrm flipH="1">
            <a:off x="7872374" y="1132194"/>
            <a:ext cx="335280" cy="16764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9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626837" y="246659"/>
            <a:ext cx="10938326"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sng" strike="noStrike" cap="none" normalizeH="0" baseline="0" dirty="0">
                <a:ln>
                  <a:noFill/>
                </a:ln>
                <a:effectLst/>
                <a:latin typeface="Tahoma" panose="020B0604030504040204" pitchFamily="34" charset="0"/>
                <a:cs typeface="Tahoma" panose="020B0604030504040204" pitchFamily="34" charset="0"/>
              </a:rPr>
              <a:t>A</a:t>
            </a:r>
            <a:r>
              <a:rPr kumimoji="0" lang="it-IT" altLang="it-IT" sz="1400" b="1" i="0" u="sng" strike="noStrike" cap="none" normalizeH="0" baseline="0" dirty="0" bmk="">
                <a:ln>
                  <a:noFill/>
                </a:ln>
                <a:effectLst/>
                <a:latin typeface="Tahoma" panose="020B0604030504040204" pitchFamily="34" charset="0"/>
                <a:cs typeface="Tahoma" panose="020B0604030504040204" pitchFamily="34" charset="0"/>
              </a:rPr>
              <a:t>rt. 143. Piano paesaggistico</a:t>
            </a:r>
            <a:br>
              <a:rPr kumimoji="0" lang="it-IT" altLang="it-IT" sz="1400" b="0" i="0" u="none" strike="noStrike" cap="none" normalizeH="0" baseline="0" dirty="0">
                <a:ln>
                  <a:noFill/>
                </a:ln>
                <a:effectLst/>
                <a:latin typeface="Times New Roman" panose="02020603050405020304" pitchFamily="18" charset="0"/>
                <a:cs typeface="Times New Roman" panose="02020603050405020304" pitchFamily="18" charset="0"/>
              </a:rPr>
            </a:br>
            <a:r>
              <a:rPr kumimoji="0" lang="it-IT" altLang="it-IT" sz="1400" b="0" i="1" u="none" strike="noStrike" cap="none" normalizeH="0" baseline="0" dirty="0">
                <a:ln>
                  <a:noFill/>
                </a:ln>
                <a:effectLst/>
                <a:latin typeface="Tahoma" panose="020B0604030504040204" pitchFamily="34" charset="0"/>
                <a:cs typeface="Tahoma" panose="020B0604030504040204" pitchFamily="34" charset="0"/>
              </a:rPr>
              <a:t>(articolo così sostituito dall'art. 2 del d.lgs. n. 62 del 2008)</a:t>
            </a:r>
            <a:br>
              <a:rPr kumimoji="0" lang="it-IT" altLang="it-IT" sz="1400" b="0" i="1" u="none" strike="noStrike" cap="none" normalizeH="0" baseline="0" dirty="0">
                <a:ln>
                  <a:noFill/>
                </a:ln>
                <a:effectLst/>
                <a:latin typeface="Tahoma" panose="020B0604030504040204" pitchFamily="34" charset="0"/>
                <a:cs typeface="Tahoma" panose="020B0604030504040204" pitchFamily="34" charset="0"/>
              </a:rPr>
            </a:br>
            <a:endParaRPr kumimoji="0" lang="it-IT" altLang="it-IT"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effectLst/>
                <a:latin typeface="Tahoma" panose="020B0604030504040204" pitchFamily="34" charset="0"/>
                <a:cs typeface="Tahoma" panose="020B0604030504040204" pitchFamily="34" charset="0"/>
              </a:rPr>
              <a:t>1. L'elaborazione del piano paesaggistico comprende almeno:</a:t>
            </a:r>
            <a:br>
              <a:rPr kumimoji="0" lang="it-IT" altLang="it-IT" sz="14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it-IT" altLang="it-IT" sz="14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b) </a:t>
            </a:r>
            <a:r>
              <a:rPr kumimoji="0" lang="it-IT" altLang="it-IT" sz="1400" b="1" i="0" u="none" strike="noStrike" cap="none" normalizeH="0" baseline="0" dirty="0">
                <a:ln>
                  <a:noFill/>
                </a:ln>
                <a:solidFill>
                  <a:srgbClr val="FFFF00"/>
                </a:solidFill>
                <a:effectLst/>
                <a:latin typeface="Tahoma" panose="020B0604030504040204" pitchFamily="34" charset="0"/>
                <a:cs typeface="Tahoma" panose="020B0604030504040204" pitchFamily="34" charset="0"/>
              </a:rPr>
              <a:t>ricognizione degli immobili </a:t>
            </a:r>
            <a:r>
              <a:rPr kumimoji="0" lang="it-IT" altLang="it-IT" sz="14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e delle aree dichiarati di notevole interesse pubblico ai sensi dell'articolo 136, loro delimitazione e rappresentazione in scala idonea alla identificazione, nonché determinazione delle specifiche prescrizioni d'uso, a termini dell'articolo 138, comma 1, fatto salvo il disposto di cui agli articoli 140, comma 2, e 141-bis; </a:t>
            </a:r>
            <a:br>
              <a:rPr kumimoji="0" lang="it-IT" altLang="it-IT" sz="14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it-IT" altLang="it-IT" sz="14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c) </a:t>
            </a:r>
            <a:r>
              <a:rPr kumimoji="0" lang="it-IT" altLang="it-IT" sz="1400" b="1" i="0" u="none" strike="noStrike" cap="none" normalizeH="0" baseline="0" dirty="0">
                <a:ln>
                  <a:noFill/>
                </a:ln>
                <a:solidFill>
                  <a:srgbClr val="FFFF00"/>
                </a:solidFill>
                <a:effectLst/>
                <a:latin typeface="Tahoma" panose="020B0604030504040204" pitchFamily="34" charset="0"/>
                <a:cs typeface="Tahoma" panose="020B0604030504040204" pitchFamily="34" charset="0"/>
              </a:rPr>
              <a:t>ricognizione delle aree di cui al comma 1 dell'articolo 142</a:t>
            </a:r>
            <a:r>
              <a:rPr kumimoji="0" lang="it-IT" altLang="it-IT" sz="14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loro delimitazione e rappresentazione in scala idonea alla identificazione, nonché determinazione di prescrizioni d'uso intese ad assicurare la conservazione dei caratteri distintivi di dette aree e, compatibilmente con essi, la valorizzazione; </a:t>
            </a:r>
            <a:br>
              <a:rPr kumimoji="0" lang="it-IT" altLang="it-IT" sz="14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it-IT" altLang="it-IT" sz="14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d) </a:t>
            </a:r>
            <a:r>
              <a:rPr kumimoji="0" lang="it-IT" altLang="it-IT" sz="1400" b="1" i="0" u="none" strike="noStrike" cap="none" normalizeH="0" baseline="0" dirty="0">
                <a:ln>
                  <a:noFill/>
                </a:ln>
                <a:solidFill>
                  <a:srgbClr val="FFFF00"/>
                </a:solidFill>
                <a:effectLst/>
                <a:latin typeface="Tahoma" panose="020B0604030504040204" pitchFamily="34" charset="0"/>
                <a:cs typeface="Tahoma" panose="020B0604030504040204" pitchFamily="34" charset="0"/>
              </a:rPr>
              <a:t>eventuale individuazione di ulteriori immobili od aree</a:t>
            </a:r>
            <a:r>
              <a:rPr kumimoji="0" lang="it-IT" altLang="it-IT" sz="14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di notevole interesse pubblico a termini dell'articolo 134, comma 1, lettera c), loro delimitazione e rappresentazione in scala idonea alla identificazione, nonché determinazione delle specifiche prescrizioni d'uso, a termini dell'articolo 138, comma 1;</a:t>
            </a:r>
            <a:endParaRPr kumimoji="0" lang="it-IT" altLang="it-IT" sz="1400" b="0" i="0" u="none" strike="noStrike" cap="none" normalizeH="0" baseline="0" dirty="0">
              <a:ln>
                <a:noFill/>
              </a:ln>
              <a:solidFill>
                <a:schemeClr val="tx1"/>
              </a:solidFill>
              <a:effectLst/>
            </a:endParaRPr>
          </a:p>
        </p:txBody>
      </p:sp>
      <p:sp>
        <p:nvSpPr>
          <p:cNvPr id="9" name="Rectangle 4"/>
          <p:cNvSpPr>
            <a:spLocks noChangeArrowheads="1"/>
          </p:cNvSpPr>
          <p:nvPr/>
        </p:nvSpPr>
        <p:spPr bwMode="auto">
          <a:xfrm>
            <a:off x="626837" y="3149284"/>
            <a:ext cx="1103940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sng" strike="noStrike" cap="none" normalizeH="0" baseline="0" dirty="0">
                <a:ln>
                  <a:noFill/>
                </a:ln>
                <a:effectLst/>
                <a:latin typeface="Tahoma" panose="020B0604030504040204" pitchFamily="34" charset="0"/>
                <a:cs typeface="Tahoma" panose="020B0604030504040204" pitchFamily="34" charset="0"/>
              </a:rPr>
              <a:t>A</a:t>
            </a:r>
            <a:r>
              <a:rPr kumimoji="0" lang="it-IT" altLang="it-IT" sz="1400" b="1" i="0" u="sng" strike="noStrike" cap="none" normalizeH="0" baseline="0" dirty="0" bmk="">
                <a:ln>
                  <a:noFill/>
                </a:ln>
                <a:effectLst/>
                <a:latin typeface="Tahoma" panose="020B0604030504040204" pitchFamily="34" charset="0"/>
                <a:cs typeface="Tahoma" panose="020B0604030504040204" pitchFamily="34" charset="0"/>
              </a:rPr>
              <a:t>rt. 142. Aree tutelate per legge</a:t>
            </a:r>
            <a:br>
              <a:rPr kumimoji="0" lang="it-IT" altLang="it-IT" sz="1400" b="0" i="0" u="none" strike="noStrike" cap="none" normalizeH="0" baseline="0" dirty="0">
                <a:ln>
                  <a:noFill/>
                </a:ln>
                <a:effectLst/>
                <a:latin typeface="Times New Roman" panose="02020603050405020304" pitchFamily="18" charset="0"/>
                <a:cs typeface="Times New Roman" panose="02020603050405020304" pitchFamily="18" charset="0"/>
              </a:rPr>
            </a:br>
            <a:r>
              <a:rPr kumimoji="0" lang="it-IT" altLang="it-IT" sz="1400" b="0" i="1" u="none" strike="noStrike" cap="none" normalizeH="0" baseline="0" dirty="0">
                <a:ln>
                  <a:noFill/>
                </a:ln>
                <a:effectLst/>
                <a:latin typeface="Tahoma" panose="020B0604030504040204" pitchFamily="34" charset="0"/>
                <a:cs typeface="Tahoma" panose="020B0604030504040204" pitchFamily="34" charset="0"/>
              </a:rPr>
              <a:t>(articolo così sostituito dall'art. 12 del d.lgs. n. 157 del 2006, poi modificato dall'art. 2 del d.lgs. n. 63 del 2008)</a:t>
            </a:r>
            <a:endParaRPr kumimoji="0" lang="it-IT" altLang="it-IT"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effectLst/>
                <a:latin typeface="Tahoma" panose="020B0604030504040204" pitchFamily="34" charset="0"/>
                <a:cs typeface="Tahoma" panose="020B0604030504040204" pitchFamily="34" charset="0"/>
              </a:rPr>
              <a:t>1. Sono comunque di interesse paesaggistico e sono sottoposti alle disposizioni di questo Titolo:</a:t>
            </a:r>
          </a:p>
          <a:p>
            <a:pPr lvl="0" defTabSz="914400"/>
            <a:r>
              <a:rPr lang="it-IT" sz="1400" dirty="0"/>
              <a:t>b) </a:t>
            </a:r>
            <a:r>
              <a:rPr lang="it-IT" sz="1400" b="1" dirty="0">
                <a:solidFill>
                  <a:srgbClr val="FFFF00"/>
                </a:solidFill>
              </a:rPr>
              <a:t>i territori contermini ai laghi </a:t>
            </a:r>
            <a:r>
              <a:rPr lang="it-IT" sz="1400" dirty="0"/>
              <a:t>compresi in una fascia della profondità di 300 metri dalla linea di battigia, anche per i territori elevati sui laghi;</a:t>
            </a:r>
            <a:endParaRPr kumimoji="0" lang="it-IT" altLang="it-IT" sz="1400" b="0" i="0" u="none" strike="noStrike" cap="none" normalizeH="0" baseline="0" dirty="0">
              <a:ln>
                <a:noFill/>
              </a:ln>
              <a:effectLst/>
              <a:latin typeface="Tahoma" panose="020B0604030504040204" pitchFamily="34" charset="0"/>
              <a:cs typeface="Tahoma" panose="020B0604030504040204" pitchFamily="34" charset="0"/>
            </a:endParaRPr>
          </a:p>
          <a:p>
            <a:pPr lvl="0" defTabSz="914400"/>
            <a:r>
              <a:rPr kumimoji="0" lang="it-IT" altLang="it-IT" sz="1400" b="0" i="0" u="none" strike="noStrike" cap="none" normalizeH="0" baseline="0" dirty="0">
                <a:ln>
                  <a:noFill/>
                </a:ln>
                <a:effectLst/>
                <a:latin typeface="Tahoma" panose="020B0604030504040204" pitchFamily="34" charset="0"/>
                <a:cs typeface="Tahoma" panose="020B0604030504040204" pitchFamily="34" charset="0"/>
              </a:rPr>
              <a:t>i) </a:t>
            </a:r>
            <a:r>
              <a:rPr kumimoji="0" lang="it-IT" altLang="it-IT" sz="1400" b="1" i="0" u="none" strike="noStrike" cap="none" normalizeH="0" baseline="0" dirty="0">
                <a:ln>
                  <a:noFill/>
                </a:ln>
                <a:solidFill>
                  <a:srgbClr val="FFFF00"/>
                </a:solidFill>
                <a:effectLst/>
                <a:latin typeface="Tahoma" panose="020B0604030504040204" pitchFamily="34" charset="0"/>
                <a:cs typeface="Tahoma" panose="020B0604030504040204" pitchFamily="34" charset="0"/>
              </a:rPr>
              <a:t>le zone umide </a:t>
            </a:r>
            <a:r>
              <a:rPr kumimoji="0" lang="it-IT" altLang="it-IT" sz="1400" b="0" i="0" u="none" strike="noStrike" cap="none" normalizeH="0" baseline="0" dirty="0">
                <a:ln>
                  <a:noFill/>
                </a:ln>
                <a:effectLst/>
                <a:latin typeface="Tahoma" panose="020B0604030504040204" pitchFamily="34" charset="0"/>
                <a:cs typeface="Tahoma" panose="020B0604030504040204" pitchFamily="34" charset="0"/>
              </a:rPr>
              <a:t>incluse nell'elenco previsto dal </a:t>
            </a:r>
            <a:r>
              <a:rPr kumimoji="0" lang="it-IT" altLang="it-IT" sz="1400" b="0" i="0" u="none" strike="noStrike" cap="none" normalizeH="0" baseline="0" dirty="0" err="1">
                <a:ln>
                  <a:noFill/>
                </a:ln>
                <a:effectLst/>
                <a:latin typeface="Tahoma" panose="020B0604030504040204" pitchFamily="34" charset="0"/>
                <a:cs typeface="Tahoma" panose="020B0604030504040204" pitchFamily="34" charset="0"/>
              </a:rPr>
              <a:t>d.P.R.</a:t>
            </a:r>
            <a:r>
              <a:rPr kumimoji="0" lang="it-IT" altLang="it-IT" sz="1400" b="0" i="0" u="none" strike="noStrike" cap="none" normalizeH="0" baseline="0" dirty="0">
                <a:ln>
                  <a:noFill/>
                </a:ln>
                <a:effectLst/>
                <a:latin typeface="Tahoma" panose="020B0604030504040204" pitchFamily="34" charset="0"/>
                <a:cs typeface="Tahoma" panose="020B0604030504040204" pitchFamily="34" charset="0"/>
              </a:rPr>
              <a:t> 13 marzo 1976, n. 448; </a:t>
            </a:r>
            <a:br>
              <a:rPr kumimoji="0" lang="it-IT" altLang="it-IT" sz="1400" b="0" i="0" u="none" strike="noStrike" cap="none" normalizeH="0" baseline="0" dirty="0">
                <a:ln>
                  <a:noFill/>
                </a:ln>
                <a:effectLst/>
                <a:latin typeface="Tahoma" panose="020B0604030504040204" pitchFamily="34" charset="0"/>
                <a:cs typeface="Tahoma" panose="020B0604030504040204" pitchFamily="34" charset="0"/>
              </a:rPr>
            </a:br>
            <a:endParaRPr kumimoji="0" lang="it-IT" altLang="it-IT" sz="1400" b="0" i="0" u="none" strike="noStrike" cap="none" normalizeH="0" baseline="0" dirty="0">
              <a:ln>
                <a:noFill/>
              </a:ln>
              <a:effectLst/>
            </a:endParaRPr>
          </a:p>
        </p:txBody>
      </p:sp>
      <p:sp>
        <p:nvSpPr>
          <p:cNvPr id="10" name="Titolo 1"/>
          <p:cNvSpPr txBox="1">
            <a:spLocks/>
          </p:cNvSpPr>
          <p:nvPr/>
        </p:nvSpPr>
        <p:spPr>
          <a:xfrm>
            <a:off x="626837" y="4672293"/>
            <a:ext cx="10831738" cy="1614208"/>
          </a:xfrm>
          <a:prstGeom prst="rect">
            <a:avLst/>
          </a:prstGeom>
          <a:ln w="28575">
            <a:solidFill>
              <a:schemeClr val="tx1"/>
            </a:solidFill>
          </a:ln>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400" b="1" u="sng" dirty="0">
                <a:solidFill>
                  <a:schemeClr val="tx1"/>
                </a:solidFill>
              </a:rPr>
              <a:t>Lago di Peretola</a:t>
            </a:r>
            <a:br>
              <a:rPr lang="it-IT" sz="1400" dirty="0"/>
            </a:br>
            <a:r>
              <a:rPr lang="it-IT" sz="1400" dirty="0"/>
              <a:t>Sito di Importanza Regionale (SIR), Sito di Importanza Comunitaria (SIC), Zona di Protezione Speciale (ZPS). In base al progetto, dovrà essere distrutto</a:t>
            </a:r>
            <a:br>
              <a:rPr lang="it-IT" sz="1400" dirty="0"/>
            </a:br>
            <a:r>
              <a:rPr lang="it-IT" sz="1400" b="1" u="sng" dirty="0"/>
              <a:t>Podere la Querciola</a:t>
            </a:r>
            <a:br>
              <a:rPr lang="it-IT" sz="1400" dirty="0"/>
            </a:br>
            <a:r>
              <a:rPr lang="it-IT" sz="1400" dirty="0"/>
              <a:t>Area Naturale Protetta di Interesse Locale (ANPIL), nonché Sito di Importanza Regionale (SIR), Sito di Importanza Comunitaria (SIC), Zona di Protezione Speciale (ZPS).</a:t>
            </a:r>
            <a:br>
              <a:rPr lang="it-IT" sz="1400" dirty="0"/>
            </a:br>
            <a:r>
              <a:rPr lang="it-IT" sz="1400" b="1" u="sng" dirty="0"/>
              <a:t>Parco delle Ville Medicee</a:t>
            </a:r>
            <a:endParaRPr lang="it-IT" sz="1400" u="sng" dirty="0"/>
          </a:p>
        </p:txBody>
      </p:sp>
    </p:spTree>
    <p:extLst>
      <p:ext uri="{BB962C8B-B14F-4D97-AF65-F5344CB8AC3E}">
        <p14:creationId xmlns:p14="http://schemas.microsoft.com/office/powerpoint/2010/main" val="19063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mbreggiatura superior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2902</TotalTime>
  <Words>373</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Arial</vt:lpstr>
      <vt:lpstr>Calibri</vt:lpstr>
      <vt:lpstr>Century Gothic</vt:lpstr>
      <vt:lpstr>Symbol</vt:lpstr>
      <vt:lpstr>Tahoma</vt:lpstr>
      <vt:lpstr>Times New Roman</vt:lpstr>
      <vt:lpstr>Wingdings 3</vt:lpstr>
      <vt:lpstr>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Art. 143. Piano paesaggistico (articolo così sostituito dall'art. 2 del d.lgs. n. 62 del 2008)  1. L'elaborazione del piano paesaggistico comprende almeno: b) ricognizione degli immobili e delle aree dichiarati di notevole interesse pubblico ai sensi dell'articolo 136, loro delimitazione e rappresentazione in scala idonea alla identificazione, nonché determinazione delle specifiche prescrizioni d'uso, a termini dell'articolo 138, comma 1, fatto salvo il disposto di cui agli articoli 140, comma 2, e 141-bis;  c) ricognizione delle aree di cui al comma 1 dell'articolo 142, loro delimitazione e rappresentazione in scala idonea alla identificazione, nonché determinazione di prescrizioni d'uso intese ad assicurare la conservazione dei caratteri distintivi di dette aree e, compatibilmente con essi, la valorizzazione;  d) eventuale individuazione di ulteriori immobili od aree, di notevole interesse pubblico a termini dell'articolo 134, comma 1, lettera c), loro delimitazione e rappresentazione in scala idonea alla identificazione, nonché determinazione delle specifiche prescrizioni d'uso, a termini dell'articolo 138, comma 1;</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click@mayombe.eu</cp:lastModifiedBy>
  <cp:revision>149</cp:revision>
  <cp:lastPrinted>2018-05-28T15:50:25Z</cp:lastPrinted>
  <dcterms:created xsi:type="dcterms:W3CDTF">2018-05-23T07:10:50Z</dcterms:created>
  <dcterms:modified xsi:type="dcterms:W3CDTF">2018-10-08T20:31:32Z</dcterms:modified>
</cp:coreProperties>
</file>