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37FB9-0246-4AB7-953F-4E61CA7164F0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36352-93B8-4638-B8A0-1E977A0ECD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73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8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83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5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40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86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2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21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89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89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05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19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A. Tartaglia: sintesi rapporto Crozet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978D-7072-4012-B7F0-E2D33BCF74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22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Sintesi ragionata del rapporto </a:t>
            </a:r>
            <a:r>
              <a:rPr lang="it-IT" dirty="0" err="1"/>
              <a:t>Crozet</a:t>
            </a:r>
            <a:r>
              <a:rPr lang="it-IT" dirty="0"/>
              <a:t>, </a:t>
            </a:r>
            <a:br>
              <a:rPr lang="it-IT" dirty="0"/>
            </a:br>
            <a:r>
              <a:rPr lang="it-IT" sz="4900" dirty="0"/>
              <a:t>redatto per conto della Corte dei Conti Europea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A. Tartaglia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</p:spTree>
    <p:extLst>
      <p:ext uri="{BB962C8B-B14F-4D97-AF65-F5344CB8AC3E}">
        <p14:creationId xmlns:p14="http://schemas.microsoft.com/office/powerpoint/2010/main" val="43592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Commento finale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0" y="157941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/>
              <a:t>L’IPCC chiede che, a scala mondiale, le emissioni di CO</a:t>
            </a:r>
            <a:r>
              <a:rPr lang="it-IT" sz="2400" baseline="-25000" dirty="0"/>
              <a:t>2</a:t>
            </a:r>
            <a:r>
              <a:rPr lang="it-IT" sz="2400" dirty="0"/>
              <a:t> vengano </a:t>
            </a:r>
            <a:r>
              <a:rPr lang="it-IT" sz="2400" b="1" i="1" u="sng" dirty="0">
                <a:solidFill>
                  <a:srgbClr val="FF0000"/>
                </a:solidFill>
              </a:rPr>
              <a:t>ridotte</a:t>
            </a:r>
            <a:r>
              <a:rPr lang="it-IT" sz="2400" dirty="0"/>
              <a:t>  del </a:t>
            </a:r>
            <a:r>
              <a:rPr lang="it-IT" sz="2400" dirty="0">
                <a:solidFill>
                  <a:srgbClr val="FF0000"/>
                </a:solidFill>
              </a:rPr>
              <a:t>50%</a:t>
            </a:r>
            <a:r>
              <a:rPr lang="it-IT" sz="2400" dirty="0"/>
              <a:t> entro il </a:t>
            </a:r>
            <a:r>
              <a:rPr lang="it-IT" sz="2400" dirty="0">
                <a:solidFill>
                  <a:srgbClr val="FF0000"/>
                </a:solidFill>
              </a:rPr>
              <a:t>2030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Il Parlamento Europeo si accinge a votare una legge che impegna gli stati membri a </a:t>
            </a:r>
            <a:r>
              <a:rPr lang="it-IT" sz="2400" b="1" i="1" u="sng" dirty="0">
                <a:solidFill>
                  <a:srgbClr val="FF0000"/>
                </a:solidFill>
              </a:rPr>
              <a:t>ridurre</a:t>
            </a:r>
            <a:r>
              <a:rPr lang="it-IT" sz="2400" b="1" i="1" dirty="0"/>
              <a:t> </a:t>
            </a:r>
            <a:r>
              <a:rPr lang="it-IT" sz="2400" dirty="0"/>
              <a:t>le emissioni del </a:t>
            </a:r>
            <a:r>
              <a:rPr lang="it-IT" sz="2400" b="1" u="sng" dirty="0">
                <a:solidFill>
                  <a:srgbClr val="FF0000"/>
                </a:solidFill>
              </a:rPr>
              <a:t>60%</a:t>
            </a:r>
            <a:r>
              <a:rPr lang="it-IT" sz="2400" dirty="0"/>
              <a:t> entro il </a:t>
            </a:r>
            <a:r>
              <a:rPr lang="it-IT" sz="2400" dirty="0">
                <a:solidFill>
                  <a:srgbClr val="FF0000"/>
                </a:solidFill>
              </a:rPr>
              <a:t>2030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11563" y="3379987"/>
            <a:ext cx="89223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Elephant" panose="02020904090505020303" pitchFamily="18" charset="0"/>
              </a:rPr>
              <a:t>Su quali basi i governi (e la stessa Unione Europea) insistono, insieme ai vertici dell’imprenditoria e della finanza, nel voler portare a compimento un’opera </a:t>
            </a:r>
            <a:r>
              <a:rPr lang="it-IT" sz="2400" dirty="0" err="1">
                <a:solidFill>
                  <a:srgbClr val="FF0000"/>
                </a:solidFill>
                <a:latin typeface="Elephant" panose="02020904090505020303" pitchFamily="18" charset="0"/>
              </a:rPr>
              <a:t>climaticida</a:t>
            </a:r>
            <a:r>
              <a:rPr lang="it-IT" sz="2400" dirty="0">
                <a:solidFill>
                  <a:srgbClr val="FF0000"/>
                </a:solidFill>
                <a:latin typeface="Elephant" panose="02020904090505020303" pitchFamily="18" charset="0"/>
              </a:rPr>
              <a:t> e antieconomica come il tunnel della Torino-Lione?</a:t>
            </a:r>
          </a:p>
        </p:txBody>
      </p:sp>
    </p:spTree>
    <p:extLst>
      <p:ext uri="{BB962C8B-B14F-4D97-AF65-F5344CB8AC3E}">
        <p14:creationId xmlns:p14="http://schemas.microsoft.com/office/powerpoint/2010/main" val="214338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Traffico: previsioni gonfiate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97526" y="1865745"/>
            <a:ext cx="97813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Proponenti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anose="030F0702030302020204" pitchFamily="66" charset="0"/>
              </a:rPr>
              <a:t>Previsione di traffico ferroviario mercantile Italia-Francia lungo l’asse Torino-Lione col tunnel in funzione, per il 2035</a:t>
            </a:r>
            <a:br>
              <a:rPr lang="it-IT" sz="2400" dirty="0"/>
            </a:br>
            <a:br>
              <a:rPr lang="it-IT" sz="2400" dirty="0"/>
            </a:br>
            <a:r>
              <a:rPr lang="it-IT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 41 milioni di tonnellate</a:t>
            </a:r>
            <a:endParaRPr lang="it-IT" sz="2400" dirty="0">
              <a:latin typeface="Comic Sans MS" panose="030F0702030302020204" pitchFamily="66" charset="0"/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8" name="CasellaDiTesto 7"/>
          <p:cNvSpPr txBox="1"/>
          <p:nvPr/>
        </p:nvSpPr>
        <p:spPr>
          <a:xfrm flipH="1">
            <a:off x="1301864" y="4128655"/>
            <a:ext cx="9476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>
                <a:solidFill>
                  <a:schemeClr val="accent1">
                    <a:lumMod val="50000"/>
                  </a:schemeClr>
                </a:solidFill>
              </a:rPr>
              <a:t>Traffico effettivo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(2016)</a:t>
            </a:r>
          </a:p>
          <a:p>
            <a:pPr algn="ctr"/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2,9 milioni di tonnellate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</a:rPr>
              <a:t>Più di 14 volte inferiore</a:t>
            </a:r>
          </a:p>
        </p:txBody>
      </p:sp>
    </p:spTree>
    <p:extLst>
      <p:ext uri="{BB962C8B-B14F-4D97-AF65-F5344CB8AC3E}">
        <p14:creationId xmlns:p14="http://schemas.microsoft.com/office/powerpoint/2010/main" val="61133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Traffico: previsioni gonfiate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97526" y="1865745"/>
            <a:ext cx="97813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Proponenti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anose="030F0702030302020204" pitchFamily="66" charset="0"/>
              </a:rPr>
              <a:t>Traffico ferroviario nel 2004</a:t>
            </a:r>
            <a:br>
              <a:rPr lang="it-IT" sz="2400" dirty="0">
                <a:latin typeface="Comic Sans MS" panose="030F0702030302020204" pitchFamily="66" charset="0"/>
              </a:rPr>
            </a:b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8,2 milioni di tonnellate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[</a:t>
            </a:r>
            <a:r>
              <a:rPr lang="it-IT" sz="2400" b="1" u="sng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dato misurato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6,4 milioni di tonnellate</a:t>
            </a:r>
            <a:r>
              <a:rPr lang="it-IT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]</a:t>
            </a:r>
          </a:p>
          <a:p>
            <a:pPr algn="ctr"/>
            <a:endParaRPr lang="it-IT" sz="2400" b="1" dirty="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algn="ctr"/>
            <a:r>
              <a:rPr lang="it-IT" sz="2400" dirty="0">
                <a:latin typeface="Comic Sans MS" panose="030F0702030302020204" pitchFamily="66" charset="0"/>
                <a:sym typeface="Symbol" panose="05050102010706020507" pitchFamily="18" charset="2"/>
              </a:rPr>
              <a:t>Previsione per il 2020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  <a:sym typeface="Symbol" panose="05050102010706020507" pitchFamily="18" charset="2"/>
              </a:rPr>
              <a:t>13 milioni di tonnellate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4 volte il dato misurato nel 2015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8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Traffico: previsioni gonfiate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49034" y="1865745"/>
            <a:ext cx="99406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Proponenti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anose="030F0702030302020204" pitchFamily="66" charset="0"/>
              </a:rPr>
              <a:t>Tra il 2020 e il 2035 il traffico ferroviario crescerà mediamente del 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7,6% all’anno</a:t>
            </a:r>
            <a:br>
              <a:rPr lang="it-IT" sz="2400" dirty="0"/>
            </a:br>
            <a:endParaRPr lang="it-IT" sz="2400" b="1" dirty="0">
              <a:sym typeface="Symbol" panose="05050102010706020507" pitchFamily="18" charset="2"/>
            </a:endParaRPr>
          </a:p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Tra il 1984 e il 2014 il traffico merci attraverso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l’intero arco alpino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 è cresciuto mediamente del </a:t>
            </a:r>
          </a:p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2,6% all’anno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681018" y="4886037"/>
            <a:ext cx="9282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FF0000"/>
                </a:solidFill>
              </a:rPr>
              <a:t>«</a:t>
            </a:r>
            <a:r>
              <a:rPr lang="fr-FR" sz="2000" b="1" i="1" dirty="0">
                <a:solidFill>
                  <a:srgbClr val="FF0000"/>
                </a:solidFill>
              </a:rPr>
              <a:t>Comment faire trois fois mieux …, alors même que depuis 2008 les transports de marchandises ne sont plus que faiblement corrélés à la croissance du PIB ? » </a:t>
            </a:r>
            <a:endParaRPr lang="it-IT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6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Traffico: previsioni gonfiate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49034" y="1865745"/>
            <a:ext cx="99406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Proponenti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anose="030F0702030302020204" pitchFamily="66" charset="0"/>
              </a:rPr>
              <a:t>Il traffico merci ferroviario classico (senza autostrada ferroviaria) raggiungerà nel 2035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28,5 milioni di tonnellate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 volte il traffico attuale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[2018]</a:t>
            </a:r>
            <a:br>
              <a:rPr lang="it-IT" sz="2400" dirty="0"/>
            </a:br>
            <a:endParaRPr lang="it-IT" sz="2400" dirty="0">
              <a:sym typeface="Symbol" panose="05050102010706020507" pitchFamily="18" charset="2"/>
            </a:endParaRPr>
          </a:p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Tra il 2000 e il 2016 il traffico mercantile su rotaia in Francia è </a:t>
            </a:r>
            <a:r>
              <a:rPr lang="it-IT" sz="2400" b="1" i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calato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del </a:t>
            </a:r>
          </a:p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40%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«</a:t>
            </a:r>
            <a:r>
              <a:rPr lang="fr-FR" sz="2000" b="1" i="1" dirty="0">
                <a:solidFill>
                  <a:srgbClr val="FF0000"/>
                </a:solidFill>
              </a:rPr>
              <a:t>Par quelle baguette magique pourrait-on atteindre l’objectif …?</a:t>
            </a:r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»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5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Impatto ambientale globale: riduzioni «</a:t>
            </a:r>
            <a:r>
              <a:rPr lang="it-IT" i="1" dirty="0" err="1"/>
              <a:t>fantaisistes</a:t>
            </a:r>
            <a:r>
              <a:rPr lang="it-IT" i="1" dirty="0"/>
              <a:t>» </a:t>
            </a:r>
            <a:r>
              <a:rPr lang="it-IT" dirty="0"/>
              <a:t>delle emissioni di CO</a:t>
            </a:r>
            <a:r>
              <a:rPr lang="it-IT" baseline="-25000" dirty="0"/>
              <a:t>2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53833" y="1782617"/>
            <a:ext cx="99406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Proponenti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</a:p>
          <a:p>
            <a:r>
              <a:rPr lang="it-IT" sz="2400" dirty="0">
                <a:latin typeface="Comic Sans MS" panose="030F0702030302020204" pitchFamily="66" charset="0"/>
              </a:rPr>
              <a:t>- La costruzione del tunnel immetterà in atmosfera circa </a:t>
            </a:r>
          </a:p>
          <a:p>
            <a:r>
              <a:rPr lang="it-IT" sz="2400" b="1" dirty="0">
                <a:latin typeface="Comic Sans MS" panose="030F0702030302020204" pitchFamily="66" charset="0"/>
              </a:rPr>
              <a:t>                  10 milioni di tonnellate di CO</a:t>
            </a:r>
            <a:r>
              <a:rPr lang="it-IT" sz="2400" b="1" baseline="-25000" dirty="0">
                <a:latin typeface="Comic Sans MS" panose="030F0702030302020204" pitchFamily="66" charset="0"/>
              </a:rPr>
              <a:t>2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 più</a:t>
            </a:r>
            <a:endParaRPr lang="it-IT" sz="2400" b="1" dirty="0">
              <a:latin typeface="Comic Sans MS" panose="030F0702030302020204" pitchFamily="66" charset="0"/>
            </a:endParaRPr>
          </a:p>
          <a:p>
            <a:pPr marL="342900" indent="-342900">
              <a:buFontTx/>
              <a:buChar char="-"/>
            </a:pPr>
            <a:r>
              <a:rPr lang="it-IT" sz="2400" dirty="0">
                <a:latin typeface="Comic Sans MS" panose="030F0702030302020204" pitchFamily="66" charset="0"/>
              </a:rPr>
              <a:t>L’entrata in funzione del tunnel toglierà</a:t>
            </a:r>
            <a:r>
              <a:rPr lang="it-IT" sz="2400" b="1" dirty="0">
                <a:latin typeface="Comic Sans MS" panose="030F0702030302020204" pitchFamily="66" charset="0"/>
              </a:rPr>
              <a:t> </a:t>
            </a:r>
            <a:r>
              <a:rPr lang="it-IT" sz="2400" dirty="0">
                <a:latin typeface="Comic Sans MS" panose="030F0702030302020204" pitchFamily="66" charset="0"/>
              </a:rPr>
              <a:t>dalle strade</a:t>
            </a:r>
            <a:br>
              <a:rPr lang="it-IT" sz="2400" b="1" dirty="0">
                <a:latin typeface="Comic Sans MS" panose="030F0702030302020204" pitchFamily="66" charset="0"/>
              </a:rPr>
            </a:br>
            <a:r>
              <a:rPr lang="it-IT" sz="2400" b="1" dirty="0">
                <a:latin typeface="Comic Sans MS" panose="030F0702030302020204" pitchFamily="66" charset="0"/>
              </a:rPr>
              <a:t>                   900.000 mezzi pesanti</a:t>
            </a:r>
            <a:endParaRPr lang="it-IT" sz="2400" dirty="0">
              <a:latin typeface="Comic Sans MS" panose="030F0702030302020204" pitchFamily="66" charset="0"/>
            </a:endParaRPr>
          </a:p>
          <a:p>
            <a:pPr marL="342900" indent="-342900">
              <a:buFontTx/>
              <a:buChar char="-"/>
            </a:pPr>
            <a:r>
              <a:rPr lang="it-IT" sz="2400" dirty="0">
                <a:latin typeface="Comic Sans MS" panose="030F0702030302020204" pitchFamily="66" charset="0"/>
              </a:rPr>
              <a:t>In questo modo si ridurranno le emissioni e a 25 anni dall’inizio lavori (la cui durata prevista è indicata in una decina d’anni) il risparmio avrà compensato le emissioni in eccesso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[2047]</a:t>
            </a:r>
          </a:p>
          <a:p>
            <a:pPr marL="342900" indent="-342900">
              <a:buFontTx/>
              <a:buChar char="-"/>
            </a:pPr>
            <a:r>
              <a:rPr lang="it-IT" sz="2400" dirty="0">
                <a:latin typeface="Comic Sans MS" panose="030F0702030302020204" pitchFamily="66" charset="0"/>
              </a:rPr>
              <a:t>Dopo altri </a:t>
            </a:r>
            <a:r>
              <a:rPr lang="it-IT" sz="2400" b="1" dirty="0">
                <a:latin typeface="Comic Sans MS" panose="030F0702030302020204" pitchFamily="66" charset="0"/>
              </a:rPr>
              <a:t>30 </a:t>
            </a:r>
            <a:r>
              <a:rPr lang="it-IT" sz="2400" dirty="0">
                <a:latin typeface="Comic Sans MS" panose="030F0702030302020204" pitchFamily="66" charset="0"/>
              </a:rPr>
              <a:t>anni, con un risparmio annuo a regime di circa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                    </a:t>
            </a:r>
            <a:r>
              <a:rPr lang="it-IT" sz="2400" b="1" dirty="0">
                <a:latin typeface="Comic Sans MS" panose="030F0702030302020204" pitchFamily="66" charset="0"/>
              </a:rPr>
              <a:t>2,5 milioni di tonnellate </a:t>
            </a:r>
            <a:r>
              <a:rPr lang="it-IT" sz="2400" dirty="0">
                <a:latin typeface="Comic Sans MS" panose="030F0702030302020204" pitchFamily="66" charset="0"/>
              </a:rPr>
              <a:t>di </a:t>
            </a:r>
            <a:r>
              <a:rPr lang="it-IT" sz="2400" b="1" dirty="0">
                <a:latin typeface="Comic Sans MS" panose="030F0702030302020204" pitchFamily="66" charset="0"/>
              </a:rPr>
              <a:t>CO</a:t>
            </a:r>
            <a:r>
              <a:rPr lang="it-IT" sz="2400" b="1" baseline="-25000" dirty="0">
                <a:latin typeface="Comic Sans MS" panose="030F0702030302020204" pitchFamily="66" charset="0"/>
              </a:rPr>
              <a:t>2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si raggiunge un risparmio complessivo di più di 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                    </a:t>
            </a:r>
            <a:r>
              <a:rPr lang="it-IT" sz="2400" b="1" dirty="0">
                <a:latin typeface="Comic Sans MS" panose="030F0702030302020204" pitchFamily="66" charset="0"/>
              </a:rPr>
              <a:t>70 milioni di tonnellate di CO</a:t>
            </a:r>
            <a:r>
              <a:rPr lang="it-IT" sz="2400" b="1" baseline="-25000" dirty="0">
                <a:latin typeface="Comic Sans MS" panose="030F0702030302020204" pitchFamily="66" charset="0"/>
              </a:rPr>
              <a:t>2 </a:t>
            </a:r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[2077]</a:t>
            </a:r>
            <a:r>
              <a:rPr lang="it-IT" sz="24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it-IT" sz="2400" b="1" dirty="0">
              <a:latin typeface="Comic Sans MS" panose="030F0702030302020204" pitchFamily="66" charset="0"/>
            </a:endParaRPr>
          </a:p>
          <a:p>
            <a:pPr algn="ctr"/>
            <a:endParaRPr lang="it-IT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21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Calcolo della CO</a:t>
            </a:r>
            <a:r>
              <a:rPr lang="it-IT" baseline="-25000" dirty="0"/>
              <a:t>2</a:t>
            </a:r>
            <a:r>
              <a:rPr lang="it-IT" dirty="0"/>
              <a:t>  risparmiabile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14400" y="1801091"/>
            <a:ext cx="9661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Secondo un manuale ufficiale del 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Ministère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 de la 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transition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écologique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 et </a:t>
            </a:r>
            <a:r>
              <a:rPr lang="it-IT" sz="2400" i="1" dirty="0" err="1">
                <a:solidFill>
                  <a:schemeClr val="accent1">
                    <a:lumMod val="75000"/>
                  </a:schemeClr>
                </a:solidFill>
              </a:rPr>
              <a:t>solidaire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francese, un autoarticolato da 40 tonnellate emette all’incirca</a:t>
            </a:r>
          </a:p>
          <a:p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86 grammi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di CO</a:t>
            </a:r>
            <a:r>
              <a:rPr lang="it-IT" sz="24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it-IT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per km percorso e per tonnellata trasportata.</a:t>
            </a:r>
          </a:p>
          <a:p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Il carico medio del suddetto autoarticolato è circa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 16,2 tonnellate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(stessa fonte).</a:t>
            </a:r>
          </a:p>
          <a:p>
            <a:endParaRPr lang="it-IT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400" u="sng" dirty="0">
                <a:solidFill>
                  <a:schemeClr val="accent1">
                    <a:lumMod val="75000"/>
                  </a:schemeClr>
                </a:solidFill>
              </a:rPr>
              <a:t>Ipotesi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: il viaggio risparmiato grazie alla nuova linea è lungo</a:t>
            </a:r>
            <a:br>
              <a:rPr lang="it-IT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				      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300 km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6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Calcolo della CO</a:t>
            </a:r>
            <a:r>
              <a:rPr lang="it-IT" baseline="-25000" dirty="0"/>
              <a:t>2</a:t>
            </a:r>
            <a:r>
              <a:rPr lang="it-IT" dirty="0"/>
              <a:t>  risparmiabile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942110" y="1810327"/>
            <a:ext cx="97628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La CO</a:t>
            </a:r>
            <a:r>
              <a:rPr lang="it-IT" sz="24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 risparmiabile con un viaggio (un automezzo) in meno è: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                                 0,086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16,2300=</a:t>
            </a:r>
            <a:r>
              <a:rPr lang="it-IT" sz="2400" b="1" u="sng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417,96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kg di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</a:t>
            </a:r>
            <a:r>
              <a:rPr lang="it-IT" sz="24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it-IT" sz="2400" dirty="0">
              <a:solidFill>
                <a:schemeClr val="accent1">
                  <a:lumMod val="75000"/>
                </a:schemeClr>
              </a:solidFill>
              <a:sym typeface="Symbol" panose="05050102010706020507" pitchFamily="18" charset="2"/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[in realtà bisognerebbe tener conto che anche viaggiando in ferrovia si emette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</a:t>
            </a:r>
            <a:r>
              <a:rPr lang="it-IT" sz="2400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]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42110" y="3499626"/>
            <a:ext cx="9070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Se i viaggi in meno sono 900.000 all’anno, il risparmio annuo possibile è         	                 0,41796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900000=</a:t>
            </a:r>
            <a:r>
              <a:rPr lang="it-IT" sz="2400" b="1" u="sng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376.164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tonnellate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644073" y="4590474"/>
            <a:ext cx="7989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Molto meno dei 2,5 milioni di tonnellate dei proponenti</a:t>
            </a:r>
          </a:p>
          <a:p>
            <a:r>
              <a:rPr lang="it-IT" sz="2400" dirty="0">
                <a:solidFill>
                  <a:srgbClr val="FF0000"/>
                </a:solidFill>
              </a:rPr>
              <a:t>Per arrivare alla compensazione dell’eccesso di emissioni in fase di cantiere occorrono più di 25 anni (intorno al 2057 e più) </a:t>
            </a:r>
          </a:p>
        </p:txBody>
      </p:sp>
    </p:spTree>
    <p:extLst>
      <p:ext uri="{BB962C8B-B14F-4D97-AF65-F5344CB8AC3E}">
        <p14:creationId xmlns:p14="http://schemas.microsoft.com/office/powerpoint/2010/main" val="350361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Previsioni di traffico e CO</a:t>
            </a:r>
            <a:r>
              <a:rPr lang="it-IT" baseline="-25000" dirty="0"/>
              <a:t>2</a:t>
            </a:r>
            <a:r>
              <a:rPr lang="it-IT" dirty="0"/>
              <a:t> 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05/10/2020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A. Tartaglia: sintesi rapporto Crozet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97972" y="1669029"/>
            <a:ext cx="99960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Se il traffico non è quello ipotizzato dai proponenti tutto cambia.</a:t>
            </a: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Se i viaggi risparmiati ogni anno sono la metà (450.000) la pura e semplice «compensazione» del cantiere si sposta all’ultimo quarto del secolo e il «risparmio» finisce nel secolo successivo.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968663" y="3408218"/>
            <a:ext cx="9255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accent1">
                    <a:lumMod val="75000"/>
                  </a:schemeClr>
                </a:solidFill>
              </a:rPr>
              <a:t>Inoltre</a:t>
            </a:r>
            <a:r>
              <a:rPr lang="fr-FR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b="1" i="1" dirty="0">
                <a:solidFill>
                  <a:srgbClr val="FF0000"/>
                </a:solidFill>
              </a:rPr>
              <a:t>« Ce n’est pas le tunnel qui va faire advenir un report modal massif de la route vers le rail… »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pic>
        <p:nvPicPr>
          <p:cNvPr id="7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68284" y="3904297"/>
            <a:ext cx="3397250" cy="2634615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097972" y="4633053"/>
            <a:ext cx="607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In Francia la quota della ferrovia nel trasporto merci continua a diminuire da almeno vent’anni</a:t>
            </a:r>
          </a:p>
        </p:txBody>
      </p:sp>
    </p:spTree>
    <p:extLst>
      <p:ext uri="{BB962C8B-B14F-4D97-AF65-F5344CB8AC3E}">
        <p14:creationId xmlns:p14="http://schemas.microsoft.com/office/powerpoint/2010/main" val="3989272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770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Elephant</vt:lpstr>
      <vt:lpstr>Tema di Office</vt:lpstr>
      <vt:lpstr>Sintesi ragionata del rapporto Crozet,  redatto per conto della Corte dei Conti Europea</vt:lpstr>
      <vt:lpstr>Traffico: previsioni gonfiate</vt:lpstr>
      <vt:lpstr>Traffico: previsioni gonfiate</vt:lpstr>
      <vt:lpstr>Traffico: previsioni gonfiate</vt:lpstr>
      <vt:lpstr>Traffico: previsioni gonfiate</vt:lpstr>
      <vt:lpstr>Impatto ambientale globale: riduzioni «fantaisistes» delle emissioni di CO2</vt:lpstr>
      <vt:lpstr>Calcolo della CO2  risparmiabile</vt:lpstr>
      <vt:lpstr>Calcolo della CO2  risparmiabile</vt:lpstr>
      <vt:lpstr>Previsioni di traffico e CO2 </vt:lpstr>
      <vt:lpstr>Commento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Sintesi ragionata del rapporto Crozet,  redatto per conto della Corte dei Conti Europea</dc:title>
  <dc:creator>Angelo Tartaglia</dc:creator>
  <cp:lastModifiedBy>click@mayombe.eu</cp:lastModifiedBy>
  <cp:revision>40</cp:revision>
  <dcterms:created xsi:type="dcterms:W3CDTF">2020-10-04T15:35:13Z</dcterms:created>
  <dcterms:modified xsi:type="dcterms:W3CDTF">2020-10-05T15:03:12Z</dcterms:modified>
</cp:coreProperties>
</file>