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6"/>
  </p:notesMasterIdLst>
  <p:sldIdLst>
    <p:sldId id="261" r:id="rId2"/>
    <p:sldId id="312" r:id="rId3"/>
    <p:sldId id="260" r:id="rId4"/>
    <p:sldId id="311" r:id="rId5"/>
    <p:sldId id="286" r:id="rId6"/>
    <p:sldId id="262" r:id="rId7"/>
    <p:sldId id="267" r:id="rId8"/>
    <p:sldId id="268" r:id="rId9"/>
    <p:sldId id="269" r:id="rId10"/>
    <p:sldId id="313" r:id="rId11"/>
    <p:sldId id="314" r:id="rId12"/>
    <p:sldId id="315" r:id="rId13"/>
    <p:sldId id="270" r:id="rId14"/>
    <p:sldId id="334" r:id="rId15"/>
    <p:sldId id="271" r:id="rId16"/>
    <p:sldId id="264" r:id="rId17"/>
    <p:sldId id="273" r:id="rId18"/>
    <p:sldId id="274" r:id="rId19"/>
    <p:sldId id="316" r:id="rId20"/>
    <p:sldId id="332" r:id="rId21"/>
    <p:sldId id="266" r:id="rId22"/>
    <p:sldId id="277" r:id="rId23"/>
    <p:sldId id="330" r:id="rId24"/>
    <p:sldId id="331" r:id="rId25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4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Angelo%20Tartaglia\Desktop\TAV\Dati\Analisi%20traffico%20Merci%202019%20grafici-a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Angelo%20Tartaglia\Desktop\Dropbox1\TAV\Dati\Analisi%20traffico%20Merci%202019%20grafici-a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4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2400" b="1" dirty="0"/>
              <a:t>Italia-</a:t>
            </a:r>
            <a:r>
              <a:rPr lang="en-US" sz="2400" b="1" dirty="0" err="1"/>
              <a:t>Francia</a:t>
            </a:r>
            <a:r>
              <a:rPr lang="en-US" sz="2400" b="1" dirty="0"/>
              <a:t> </a:t>
            </a:r>
            <a:r>
              <a:rPr lang="en-US" sz="2400" b="1" dirty="0" err="1"/>
              <a:t>senza</a:t>
            </a:r>
            <a:r>
              <a:rPr lang="en-US" sz="2400" b="1" dirty="0"/>
              <a:t> Ventimiglia (</a:t>
            </a:r>
            <a:r>
              <a:rPr lang="en-US" sz="2400" b="1" dirty="0" err="1"/>
              <a:t>Mton</a:t>
            </a:r>
            <a:r>
              <a:rPr lang="en-US" sz="2400" b="1" dirty="0"/>
              <a:t>/anno)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title>
    <c:autoTitleDeleted val="0"/>
    <c:plotArea>
      <c:layout>
        <c:manualLayout>
          <c:layoutTarget val="inner"/>
          <c:xMode val="edge"/>
          <c:yMode val="edge"/>
          <c:x val="9.537270341207349E-2"/>
          <c:y val="0.17171296296296298"/>
          <c:w val="0.85862729658792647"/>
          <c:h val="0.72088764946048411"/>
        </c:manualLayout>
      </c:layout>
      <c:barChart>
        <c:barDir val="col"/>
        <c:grouping val="stacked"/>
        <c:varyColors val="0"/>
        <c:ser>
          <c:idx val="0"/>
          <c:order val="0"/>
          <c:tx>
            <c:v>Strada</c:v>
          </c:tx>
          <c:spPr>
            <a:solidFill>
              <a:schemeClr val="accent1"/>
            </a:solidFill>
            <a:ln w="25400">
              <a:noFill/>
            </a:ln>
            <a:effectLst/>
          </c:spPr>
          <c:invertIfNegative val="0"/>
          <c:cat>
            <c:numRef>
              <c:f>Foglio1!$A$68:$BH$68</c:f>
              <c:numCache>
                <c:formatCode>General</c:formatCode>
                <c:ptCount val="60"/>
                <c:pt idx="0">
                  <c:v>1994</c:v>
                </c:pt>
                <c:pt idx="1">
                  <c:v>1995</c:v>
                </c:pt>
                <c:pt idx="2">
                  <c:v>1996</c:v>
                </c:pt>
                <c:pt idx="3">
                  <c:v>1997</c:v>
                </c:pt>
                <c:pt idx="4">
                  <c:v>1998</c:v>
                </c:pt>
                <c:pt idx="5">
                  <c:v>1999</c:v>
                </c:pt>
                <c:pt idx="6">
                  <c:v>2000</c:v>
                </c:pt>
                <c:pt idx="7">
                  <c:v>2001</c:v>
                </c:pt>
                <c:pt idx="8">
                  <c:v>2002</c:v>
                </c:pt>
                <c:pt idx="9">
                  <c:v>2003</c:v>
                </c:pt>
                <c:pt idx="10">
                  <c:v>2004</c:v>
                </c:pt>
                <c:pt idx="11">
                  <c:v>2005</c:v>
                </c:pt>
                <c:pt idx="12">
                  <c:v>2006</c:v>
                </c:pt>
                <c:pt idx="13">
                  <c:v>2007</c:v>
                </c:pt>
                <c:pt idx="14">
                  <c:v>2008</c:v>
                </c:pt>
                <c:pt idx="15">
                  <c:v>2009</c:v>
                </c:pt>
                <c:pt idx="16">
                  <c:v>2010</c:v>
                </c:pt>
                <c:pt idx="17">
                  <c:v>2011</c:v>
                </c:pt>
                <c:pt idx="18">
                  <c:v>2012</c:v>
                </c:pt>
                <c:pt idx="19">
                  <c:v>2013</c:v>
                </c:pt>
                <c:pt idx="20">
                  <c:v>2014</c:v>
                </c:pt>
                <c:pt idx="21">
                  <c:v>2015</c:v>
                </c:pt>
                <c:pt idx="22">
                  <c:v>2016</c:v>
                </c:pt>
                <c:pt idx="23">
                  <c:v>2017</c:v>
                </c:pt>
                <c:pt idx="24">
                  <c:v>2018</c:v>
                </c:pt>
                <c:pt idx="25">
                  <c:v>2019</c:v>
                </c:pt>
                <c:pt idx="26">
                  <c:v>2020</c:v>
                </c:pt>
                <c:pt idx="27">
                  <c:v>2021</c:v>
                </c:pt>
                <c:pt idx="28">
                  <c:v>2022</c:v>
                </c:pt>
                <c:pt idx="29">
                  <c:v>2023</c:v>
                </c:pt>
                <c:pt idx="30">
                  <c:v>2024</c:v>
                </c:pt>
                <c:pt idx="31">
                  <c:v>2025</c:v>
                </c:pt>
                <c:pt idx="32">
                  <c:v>2026</c:v>
                </c:pt>
                <c:pt idx="33">
                  <c:v>2027</c:v>
                </c:pt>
                <c:pt idx="34">
                  <c:v>2028</c:v>
                </c:pt>
                <c:pt idx="35">
                  <c:v>2029</c:v>
                </c:pt>
                <c:pt idx="36">
                  <c:v>2030</c:v>
                </c:pt>
                <c:pt idx="37">
                  <c:v>2031</c:v>
                </c:pt>
                <c:pt idx="38">
                  <c:v>2032</c:v>
                </c:pt>
                <c:pt idx="39">
                  <c:v>2033</c:v>
                </c:pt>
                <c:pt idx="40">
                  <c:v>2034</c:v>
                </c:pt>
                <c:pt idx="41">
                  <c:v>2035</c:v>
                </c:pt>
                <c:pt idx="42">
                  <c:v>2036</c:v>
                </c:pt>
                <c:pt idx="43">
                  <c:v>2037</c:v>
                </c:pt>
                <c:pt idx="44">
                  <c:v>2038</c:v>
                </c:pt>
                <c:pt idx="45">
                  <c:v>2039</c:v>
                </c:pt>
                <c:pt idx="46">
                  <c:v>2040</c:v>
                </c:pt>
                <c:pt idx="47">
                  <c:v>2041</c:v>
                </c:pt>
                <c:pt idx="48">
                  <c:v>2042</c:v>
                </c:pt>
                <c:pt idx="49">
                  <c:v>2043</c:v>
                </c:pt>
                <c:pt idx="50">
                  <c:v>2044</c:v>
                </c:pt>
                <c:pt idx="51">
                  <c:v>2045</c:v>
                </c:pt>
                <c:pt idx="52">
                  <c:v>2046</c:v>
                </c:pt>
                <c:pt idx="53">
                  <c:v>2047</c:v>
                </c:pt>
                <c:pt idx="54">
                  <c:v>2048</c:v>
                </c:pt>
                <c:pt idx="55">
                  <c:v>2049</c:v>
                </c:pt>
                <c:pt idx="56">
                  <c:v>2050</c:v>
                </c:pt>
                <c:pt idx="57">
                  <c:v>2051</c:v>
                </c:pt>
                <c:pt idx="58">
                  <c:v>2052</c:v>
                </c:pt>
                <c:pt idx="59">
                  <c:v>2053</c:v>
                </c:pt>
              </c:numCache>
            </c:numRef>
          </c:cat>
          <c:val>
            <c:numRef>
              <c:f>Foglio1!$A$67:$BH$67</c:f>
              <c:numCache>
                <c:formatCode>0.0</c:formatCode>
                <c:ptCount val="60"/>
                <c:pt idx="0">
                  <c:v>26.5</c:v>
                </c:pt>
                <c:pt idx="1">
                  <c:v>25.8</c:v>
                </c:pt>
                <c:pt idx="2">
                  <c:v>25</c:v>
                </c:pt>
                <c:pt idx="3">
                  <c:v>25.299999999999997</c:v>
                </c:pt>
                <c:pt idx="4">
                  <c:v>26.3</c:v>
                </c:pt>
                <c:pt idx="5">
                  <c:v>27.3</c:v>
                </c:pt>
                <c:pt idx="6">
                  <c:v>26.599999999999998</c:v>
                </c:pt>
                <c:pt idx="7">
                  <c:v>27.2</c:v>
                </c:pt>
                <c:pt idx="8">
                  <c:v>26.200000000000003</c:v>
                </c:pt>
                <c:pt idx="9">
                  <c:v>25.8</c:v>
                </c:pt>
                <c:pt idx="10">
                  <c:v>22.3</c:v>
                </c:pt>
                <c:pt idx="11">
                  <c:v>20.799999999999997</c:v>
                </c:pt>
                <c:pt idx="12">
                  <c:v>22.299999999999997</c:v>
                </c:pt>
                <c:pt idx="13">
                  <c:v>22.4</c:v>
                </c:pt>
                <c:pt idx="14">
                  <c:v>21.5</c:v>
                </c:pt>
                <c:pt idx="15">
                  <c:v>18.5</c:v>
                </c:pt>
                <c:pt idx="16">
                  <c:v>20.2</c:v>
                </c:pt>
                <c:pt idx="17">
                  <c:v>20.7</c:v>
                </c:pt>
                <c:pt idx="18">
                  <c:v>19.5</c:v>
                </c:pt>
                <c:pt idx="19">
                  <c:v>18.8</c:v>
                </c:pt>
                <c:pt idx="20">
                  <c:v>19.007999999999999</c:v>
                </c:pt>
                <c:pt idx="21">
                  <c:v>19.46</c:v>
                </c:pt>
                <c:pt idx="22">
                  <c:v>19.829999999999998</c:v>
                </c:pt>
                <c:pt idx="23" formatCode="General">
                  <c:v>21.08</c:v>
                </c:pt>
                <c:pt idx="24" formatCode="General">
                  <c:v>21.925599999999999</c:v>
                </c:pt>
                <c:pt idx="25" formatCode="General">
                  <c:v>21.794800000000002</c:v>
                </c:pt>
                <c:pt idx="41" formatCode="General">
                  <c:v>37.794800000000002</c:v>
                </c:pt>
                <c:pt idx="59" formatCode="General">
                  <c:v>55.794800000000002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B4C-4FA1-BDFE-AA6F0853089D}"/>
            </c:ext>
          </c:extLst>
        </c:ser>
        <c:ser>
          <c:idx val="1"/>
          <c:order val="1"/>
          <c:tx>
            <c:v>Ferrovia</c:v>
          </c:tx>
          <c:spPr>
            <a:solidFill>
              <a:schemeClr val="accent2"/>
            </a:solidFill>
            <a:ln w="25400">
              <a:noFill/>
            </a:ln>
            <a:effectLst/>
          </c:spPr>
          <c:invertIfNegative val="0"/>
          <c:cat>
            <c:numRef>
              <c:f>Foglio1!$A$68:$BH$68</c:f>
              <c:numCache>
                <c:formatCode>General</c:formatCode>
                <c:ptCount val="60"/>
                <c:pt idx="0">
                  <c:v>1994</c:v>
                </c:pt>
                <c:pt idx="1">
                  <c:v>1995</c:v>
                </c:pt>
                <c:pt idx="2">
                  <c:v>1996</c:v>
                </c:pt>
                <c:pt idx="3">
                  <c:v>1997</c:v>
                </c:pt>
                <c:pt idx="4">
                  <c:v>1998</c:v>
                </c:pt>
                <c:pt idx="5">
                  <c:v>1999</c:v>
                </c:pt>
                <c:pt idx="6">
                  <c:v>2000</c:v>
                </c:pt>
                <c:pt idx="7">
                  <c:v>2001</c:v>
                </c:pt>
                <c:pt idx="8">
                  <c:v>2002</c:v>
                </c:pt>
                <c:pt idx="9">
                  <c:v>2003</c:v>
                </c:pt>
                <c:pt idx="10">
                  <c:v>2004</c:v>
                </c:pt>
                <c:pt idx="11">
                  <c:v>2005</c:v>
                </c:pt>
                <c:pt idx="12">
                  <c:v>2006</c:v>
                </c:pt>
                <c:pt idx="13">
                  <c:v>2007</c:v>
                </c:pt>
                <c:pt idx="14">
                  <c:v>2008</c:v>
                </c:pt>
                <c:pt idx="15">
                  <c:v>2009</c:v>
                </c:pt>
                <c:pt idx="16">
                  <c:v>2010</c:v>
                </c:pt>
                <c:pt idx="17">
                  <c:v>2011</c:v>
                </c:pt>
                <c:pt idx="18">
                  <c:v>2012</c:v>
                </c:pt>
                <c:pt idx="19">
                  <c:v>2013</c:v>
                </c:pt>
                <c:pt idx="20">
                  <c:v>2014</c:v>
                </c:pt>
                <c:pt idx="21">
                  <c:v>2015</c:v>
                </c:pt>
                <c:pt idx="22">
                  <c:v>2016</c:v>
                </c:pt>
                <c:pt idx="23">
                  <c:v>2017</c:v>
                </c:pt>
                <c:pt idx="24">
                  <c:v>2018</c:v>
                </c:pt>
                <c:pt idx="25">
                  <c:v>2019</c:v>
                </c:pt>
                <c:pt idx="26">
                  <c:v>2020</c:v>
                </c:pt>
                <c:pt idx="27">
                  <c:v>2021</c:v>
                </c:pt>
                <c:pt idx="28">
                  <c:v>2022</c:v>
                </c:pt>
                <c:pt idx="29">
                  <c:v>2023</c:v>
                </c:pt>
                <c:pt idx="30">
                  <c:v>2024</c:v>
                </c:pt>
                <c:pt idx="31">
                  <c:v>2025</c:v>
                </c:pt>
                <c:pt idx="32">
                  <c:v>2026</c:v>
                </c:pt>
                <c:pt idx="33">
                  <c:v>2027</c:v>
                </c:pt>
                <c:pt idx="34">
                  <c:v>2028</c:v>
                </c:pt>
                <c:pt idx="35">
                  <c:v>2029</c:v>
                </c:pt>
                <c:pt idx="36">
                  <c:v>2030</c:v>
                </c:pt>
                <c:pt idx="37">
                  <c:v>2031</c:v>
                </c:pt>
                <c:pt idx="38">
                  <c:v>2032</c:v>
                </c:pt>
                <c:pt idx="39">
                  <c:v>2033</c:v>
                </c:pt>
                <c:pt idx="40">
                  <c:v>2034</c:v>
                </c:pt>
                <c:pt idx="41">
                  <c:v>2035</c:v>
                </c:pt>
                <c:pt idx="42">
                  <c:v>2036</c:v>
                </c:pt>
                <c:pt idx="43">
                  <c:v>2037</c:v>
                </c:pt>
                <c:pt idx="44">
                  <c:v>2038</c:v>
                </c:pt>
                <c:pt idx="45">
                  <c:v>2039</c:v>
                </c:pt>
                <c:pt idx="46">
                  <c:v>2040</c:v>
                </c:pt>
                <c:pt idx="47">
                  <c:v>2041</c:v>
                </c:pt>
                <c:pt idx="48">
                  <c:v>2042</c:v>
                </c:pt>
                <c:pt idx="49">
                  <c:v>2043</c:v>
                </c:pt>
                <c:pt idx="50">
                  <c:v>2044</c:v>
                </c:pt>
                <c:pt idx="51">
                  <c:v>2045</c:v>
                </c:pt>
                <c:pt idx="52">
                  <c:v>2046</c:v>
                </c:pt>
                <c:pt idx="53">
                  <c:v>2047</c:v>
                </c:pt>
                <c:pt idx="54">
                  <c:v>2048</c:v>
                </c:pt>
                <c:pt idx="55">
                  <c:v>2049</c:v>
                </c:pt>
                <c:pt idx="56">
                  <c:v>2050</c:v>
                </c:pt>
                <c:pt idx="57">
                  <c:v>2051</c:v>
                </c:pt>
                <c:pt idx="58">
                  <c:v>2052</c:v>
                </c:pt>
                <c:pt idx="59">
                  <c:v>2053</c:v>
                </c:pt>
              </c:numCache>
            </c:numRef>
          </c:cat>
          <c:val>
            <c:numRef>
              <c:f>Foglio1!$A$65:$BH$65</c:f>
              <c:numCache>
                <c:formatCode>0.0</c:formatCode>
                <c:ptCount val="60"/>
                <c:pt idx="0">
                  <c:v>7.7</c:v>
                </c:pt>
                <c:pt idx="1">
                  <c:v>8.5</c:v>
                </c:pt>
                <c:pt idx="2">
                  <c:v>9.6999999999999993</c:v>
                </c:pt>
                <c:pt idx="3">
                  <c:v>10.1</c:v>
                </c:pt>
                <c:pt idx="4">
                  <c:v>9.3000000000000007</c:v>
                </c:pt>
                <c:pt idx="5">
                  <c:v>8.4</c:v>
                </c:pt>
                <c:pt idx="6">
                  <c:v>8.6</c:v>
                </c:pt>
                <c:pt idx="7">
                  <c:v>8.6</c:v>
                </c:pt>
                <c:pt idx="8">
                  <c:v>8.6</c:v>
                </c:pt>
                <c:pt idx="9">
                  <c:v>7.8</c:v>
                </c:pt>
                <c:pt idx="10">
                  <c:v>6.4</c:v>
                </c:pt>
                <c:pt idx="11">
                  <c:v>5.9</c:v>
                </c:pt>
                <c:pt idx="12">
                  <c:v>6.1</c:v>
                </c:pt>
                <c:pt idx="13">
                  <c:v>5.7</c:v>
                </c:pt>
                <c:pt idx="14">
                  <c:v>4.5999999999999996</c:v>
                </c:pt>
                <c:pt idx="15">
                  <c:v>2.4</c:v>
                </c:pt>
                <c:pt idx="16">
                  <c:v>3.9</c:v>
                </c:pt>
                <c:pt idx="17">
                  <c:v>3.4</c:v>
                </c:pt>
                <c:pt idx="18">
                  <c:v>3.4</c:v>
                </c:pt>
                <c:pt idx="19">
                  <c:v>3.2</c:v>
                </c:pt>
                <c:pt idx="20">
                  <c:v>3.2989999999999999</c:v>
                </c:pt>
                <c:pt idx="21">
                  <c:v>3.2</c:v>
                </c:pt>
                <c:pt idx="22">
                  <c:v>2.9</c:v>
                </c:pt>
                <c:pt idx="23" formatCode="General">
                  <c:v>2.74</c:v>
                </c:pt>
                <c:pt idx="24" formatCode="General">
                  <c:v>2.6351</c:v>
                </c:pt>
                <c:pt idx="25" formatCode="General">
                  <c:v>2.8637000000000001</c:v>
                </c:pt>
                <c:pt idx="41" formatCode="General">
                  <c:v>39.9</c:v>
                </c:pt>
                <c:pt idx="59" formatCode="General">
                  <c:v>58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B4C-4FA1-BDFE-AA6F0853089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782207584"/>
        <c:axId val="1782201760"/>
      </c:barChart>
      <c:catAx>
        <c:axId val="1782207584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1782201760"/>
        <c:crosses val="autoZero"/>
        <c:auto val="1"/>
        <c:lblAlgn val="ctr"/>
        <c:lblOffset val="100"/>
        <c:noMultiLvlLbl val="0"/>
      </c:catAx>
      <c:valAx>
        <c:axId val="178220176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178220758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it-IT"/>
              <a:t>Emissioni CO2 strada (kTon/anno)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title>
    <c:autoTitleDeleted val="0"/>
    <c:plotArea>
      <c:layout>
        <c:manualLayout>
          <c:layoutTarget val="inner"/>
          <c:xMode val="edge"/>
          <c:yMode val="edge"/>
          <c:x val="8.6358705161854774E-2"/>
          <c:y val="0.19486111111111112"/>
          <c:w val="0.86405533683289593"/>
          <c:h val="0.67607210557013708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numRef>
              <c:f>Foglio3!$A$40:$BH$40</c:f>
              <c:numCache>
                <c:formatCode>General</c:formatCode>
                <c:ptCount val="60"/>
                <c:pt idx="0">
                  <c:v>1994</c:v>
                </c:pt>
                <c:pt idx="1">
                  <c:v>1995</c:v>
                </c:pt>
                <c:pt idx="2">
                  <c:v>1996</c:v>
                </c:pt>
                <c:pt idx="3">
                  <c:v>1997</c:v>
                </c:pt>
                <c:pt idx="4">
                  <c:v>1998</c:v>
                </c:pt>
                <c:pt idx="5">
                  <c:v>1999</c:v>
                </c:pt>
                <c:pt idx="6">
                  <c:v>2000</c:v>
                </c:pt>
                <c:pt idx="7">
                  <c:v>2001</c:v>
                </c:pt>
                <c:pt idx="8">
                  <c:v>2002</c:v>
                </c:pt>
                <c:pt idx="9">
                  <c:v>2003</c:v>
                </c:pt>
                <c:pt idx="10">
                  <c:v>2004</c:v>
                </c:pt>
                <c:pt idx="11">
                  <c:v>2005</c:v>
                </c:pt>
                <c:pt idx="12">
                  <c:v>2006</c:v>
                </c:pt>
                <c:pt idx="13">
                  <c:v>2007</c:v>
                </c:pt>
                <c:pt idx="14">
                  <c:v>2008</c:v>
                </c:pt>
                <c:pt idx="15">
                  <c:v>2009</c:v>
                </c:pt>
                <c:pt idx="16">
                  <c:v>2010</c:v>
                </c:pt>
                <c:pt idx="17">
                  <c:v>2011</c:v>
                </c:pt>
                <c:pt idx="18">
                  <c:v>2012</c:v>
                </c:pt>
                <c:pt idx="19">
                  <c:v>2013</c:v>
                </c:pt>
                <c:pt idx="20">
                  <c:v>2014</c:v>
                </c:pt>
                <c:pt idx="21">
                  <c:v>2015</c:v>
                </c:pt>
                <c:pt idx="22">
                  <c:v>2016</c:v>
                </c:pt>
                <c:pt idx="23">
                  <c:v>2017</c:v>
                </c:pt>
                <c:pt idx="24">
                  <c:v>2018</c:v>
                </c:pt>
                <c:pt idx="25">
                  <c:v>2019</c:v>
                </c:pt>
                <c:pt idx="26">
                  <c:v>2020</c:v>
                </c:pt>
                <c:pt idx="27">
                  <c:v>2021</c:v>
                </c:pt>
                <c:pt idx="28">
                  <c:v>2022</c:v>
                </c:pt>
                <c:pt idx="29">
                  <c:v>2023</c:v>
                </c:pt>
                <c:pt idx="30">
                  <c:v>2024</c:v>
                </c:pt>
                <c:pt idx="31">
                  <c:v>2025</c:v>
                </c:pt>
                <c:pt idx="32">
                  <c:v>2026</c:v>
                </c:pt>
                <c:pt idx="33">
                  <c:v>2027</c:v>
                </c:pt>
                <c:pt idx="34">
                  <c:v>2028</c:v>
                </c:pt>
                <c:pt idx="35">
                  <c:v>2029</c:v>
                </c:pt>
                <c:pt idx="36">
                  <c:v>2030</c:v>
                </c:pt>
                <c:pt idx="37">
                  <c:v>2031</c:v>
                </c:pt>
                <c:pt idx="38">
                  <c:v>2032</c:v>
                </c:pt>
                <c:pt idx="39">
                  <c:v>2033</c:v>
                </c:pt>
                <c:pt idx="40">
                  <c:v>2034</c:v>
                </c:pt>
                <c:pt idx="41">
                  <c:v>2035</c:v>
                </c:pt>
                <c:pt idx="42">
                  <c:v>2036</c:v>
                </c:pt>
                <c:pt idx="43">
                  <c:v>2037</c:v>
                </c:pt>
                <c:pt idx="44">
                  <c:v>2038</c:v>
                </c:pt>
                <c:pt idx="45">
                  <c:v>2039</c:v>
                </c:pt>
                <c:pt idx="46">
                  <c:v>2040</c:v>
                </c:pt>
                <c:pt idx="47">
                  <c:v>2041</c:v>
                </c:pt>
                <c:pt idx="48">
                  <c:v>2042</c:v>
                </c:pt>
                <c:pt idx="49">
                  <c:v>2043</c:v>
                </c:pt>
                <c:pt idx="50">
                  <c:v>2044</c:v>
                </c:pt>
                <c:pt idx="51">
                  <c:v>2045</c:v>
                </c:pt>
                <c:pt idx="52">
                  <c:v>2046</c:v>
                </c:pt>
                <c:pt idx="53">
                  <c:v>2047</c:v>
                </c:pt>
                <c:pt idx="54">
                  <c:v>2048</c:v>
                </c:pt>
                <c:pt idx="55">
                  <c:v>2049</c:v>
                </c:pt>
                <c:pt idx="56">
                  <c:v>2050</c:v>
                </c:pt>
                <c:pt idx="57">
                  <c:v>2051</c:v>
                </c:pt>
                <c:pt idx="58">
                  <c:v>2052</c:v>
                </c:pt>
                <c:pt idx="59">
                  <c:v>2053</c:v>
                </c:pt>
              </c:numCache>
            </c:numRef>
          </c:cat>
          <c:val>
            <c:numRef>
              <c:f>Foglio3!$A$60:$BH$60</c:f>
              <c:numCache>
                <c:formatCode>General</c:formatCode>
                <c:ptCount val="60"/>
                <c:pt idx="0">
                  <c:v>683.69999999999993</c:v>
                </c:pt>
                <c:pt idx="1">
                  <c:v>665.64</c:v>
                </c:pt>
                <c:pt idx="2">
                  <c:v>645</c:v>
                </c:pt>
                <c:pt idx="3">
                  <c:v>652.7399999999999</c:v>
                </c:pt>
                <c:pt idx="4">
                  <c:v>678.54</c:v>
                </c:pt>
                <c:pt idx="5">
                  <c:v>704.33999999999992</c:v>
                </c:pt>
                <c:pt idx="6">
                  <c:v>686.27999999999986</c:v>
                </c:pt>
                <c:pt idx="7">
                  <c:v>701.76</c:v>
                </c:pt>
                <c:pt idx="8">
                  <c:v>675.96</c:v>
                </c:pt>
                <c:pt idx="9">
                  <c:v>665.64</c:v>
                </c:pt>
                <c:pt idx="10">
                  <c:v>575.34</c:v>
                </c:pt>
                <c:pt idx="11">
                  <c:v>536.63999999999987</c:v>
                </c:pt>
                <c:pt idx="12">
                  <c:v>575.3399999999998</c:v>
                </c:pt>
                <c:pt idx="13">
                  <c:v>577.91999999999985</c:v>
                </c:pt>
                <c:pt idx="14">
                  <c:v>554.69999999999993</c:v>
                </c:pt>
                <c:pt idx="15">
                  <c:v>477.3</c:v>
                </c:pt>
                <c:pt idx="16">
                  <c:v>521.16</c:v>
                </c:pt>
                <c:pt idx="17">
                  <c:v>534.05999999999995</c:v>
                </c:pt>
                <c:pt idx="18">
                  <c:v>503.09999999999997</c:v>
                </c:pt>
                <c:pt idx="19">
                  <c:v>485.04</c:v>
                </c:pt>
                <c:pt idx="20">
                  <c:v>490.40639999999991</c:v>
                </c:pt>
                <c:pt idx="21">
                  <c:v>502.06799999999998</c:v>
                </c:pt>
                <c:pt idx="22">
                  <c:v>511.61399999999992</c:v>
                </c:pt>
                <c:pt idx="23">
                  <c:v>543.86399999999992</c:v>
                </c:pt>
                <c:pt idx="24">
                  <c:v>565.68047999999987</c:v>
                </c:pt>
                <c:pt idx="25">
                  <c:v>562.30583999999999</c:v>
                </c:pt>
                <c:pt idx="26">
                  <c:v>601.27109206317027</c:v>
                </c:pt>
                <c:pt idx="27">
                  <c:v>642.93645990025163</c:v>
                </c:pt>
                <c:pt idx="28">
                  <c:v>687.48904932492428</c:v>
                </c:pt>
                <c:pt idx="29">
                  <c:v>735.12893173769612</c:v>
                </c:pt>
                <c:pt idx="30">
                  <c:v>786.07004258244285</c:v>
                </c:pt>
                <c:pt idx="31">
                  <c:v>840.54114206192151</c:v>
                </c:pt>
                <c:pt idx="32">
                  <c:v>898.78684242652685</c:v>
                </c:pt>
                <c:pt idx="33">
                  <c:v>961.06870644951221</c:v>
                </c:pt>
                <c:pt idx="34">
                  <c:v>1027.6664220215755</c:v>
                </c:pt>
                <c:pt idx="35">
                  <c:v>1098.879058139541</c:v>
                </c:pt>
                <c:pt idx="36">
                  <c:v>1175.0264079293752</c:v>
                </c:pt>
                <c:pt idx="37">
                  <c:v>1256.4504247346238</c:v>
                </c:pt>
                <c:pt idx="38">
                  <c:v>1343.516757719289</c:v>
                </c:pt>
                <c:pt idx="39">
                  <c:v>1436.6163938810359</c:v>
                </c:pt>
                <c:pt idx="40">
                  <c:v>1536.1674138484923</c:v>
                </c:pt>
                <c:pt idx="41">
                  <c:v>1561.9851978253739</c:v>
                </c:pt>
                <c:pt idx="42">
                  <c:v>1508.2593773071051</c:v>
                </c:pt>
                <c:pt idx="43">
                  <c:v>1452.066559641813</c:v>
                </c:pt>
                <c:pt idx="44">
                  <c:v>1393.3349190518222</c:v>
                </c:pt>
                <c:pt idx="45">
                  <c:v>1331.9907680326239</c:v>
                </c:pt>
                <c:pt idx="46">
                  <c:v>1267.9585798526184</c:v>
                </c:pt>
                <c:pt idx="47">
                  <c:v>1201.1609460504806</c:v>
                </c:pt>
                <c:pt idx="48">
                  <c:v>1131.5185329953295</c:v>
                </c:pt>
                <c:pt idx="49">
                  <c:v>1058.9500374896759</c:v>
                </c:pt>
                <c:pt idx="50">
                  <c:v>983.37300642920081</c:v>
                </c:pt>
                <c:pt idx="51">
                  <c:v>1001.2339871273349</c:v>
                </c:pt>
                <c:pt idx="52">
                  <c:v>1019.4193763961878</c:v>
                </c:pt>
                <c:pt idx="53">
                  <c:v>1037.9350664609699</c:v>
                </c:pt>
                <c:pt idx="54">
                  <c:v>1056.7870565672399</c:v>
                </c:pt>
                <c:pt idx="55">
                  <c:v>1075.9814549247101</c:v>
                </c:pt>
                <c:pt idx="56">
                  <c:v>1095.5244806863636</c:v>
                </c:pt>
                <c:pt idx="57">
                  <c:v>1115.4224659635113</c:v>
                </c:pt>
                <c:pt idx="58">
                  <c:v>1135.6818578774519</c:v>
                </c:pt>
                <c:pt idx="59">
                  <c:v>1156.3092206483973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1ED-4A4A-B184-8CBE8A69433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axId val="1047627648"/>
        <c:axId val="1047628064"/>
      </c:barChart>
      <c:catAx>
        <c:axId val="104762764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1047628064"/>
        <c:crosses val="autoZero"/>
        <c:auto val="1"/>
        <c:lblAlgn val="ctr"/>
        <c:lblOffset val="100"/>
        <c:noMultiLvlLbl val="0"/>
      </c:catAx>
      <c:valAx>
        <c:axId val="104762806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104762764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36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65000"/>
        <a:lumOff val="35000"/>
      </a:schemeClr>
    </cs:fontRef>
    <cs:defRPr sz="900"/>
  </cs:dataLabel>
  <cs:dataLabelCallout>
    <cs:lnRef idx="0"/>
    <cs:fillRef idx="0"/>
    <cs:effectRef idx="0"/>
    <cs:fontRef idx="minor">
      <a:schemeClr val="tx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/>
  </cs:dataTable>
  <cs:downBar>
    <cs:lnRef idx="0"/>
    <cs:fillRef idx="0"/>
    <cs:effectRef idx="0"/>
    <cs:fontRef idx="minor">
      <a:schemeClr val="dk1"/>
    </cs:fontRef>
    <cs:spPr>
      <a:solidFill>
        <a:schemeClr val="dk1"/>
      </a:solidFill>
    </cs:spPr>
  </cs:downBar>
  <cs:dropLine>
    <cs:lnRef idx="0"/>
    <cs:fillRef idx="0"/>
    <cs:effectRef idx="0"/>
    <cs:fontRef idx="minor">
      <a:schemeClr val="tx1"/>
    </cs:fontRef>
  </cs:dropLine>
  <cs:errorBar>
    <cs:lnRef idx="0"/>
    <cs:fillRef idx="0"/>
    <cs:effectRef idx="0"/>
    <cs:fontRef idx="minor">
      <a:schemeClr val="tx1"/>
    </cs:fontRef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>
        <a:solidFill>
          <a:schemeClr val="tx1">
            <a:lumMod val="15000"/>
            <a:lumOff val="85000"/>
            <a:lumOff val="10000"/>
          </a:schemeClr>
        </a:solidFill>
      </a:ln>
    </cs:spPr>
  </cs:gridlineMinor>
  <cs:hiLoLine>
    <cs:lnRef idx="0"/>
    <cs:fillRef idx="0"/>
    <cs:effectRef idx="0"/>
    <cs:fontRef idx="minor">
      <a:schemeClr val="tx1"/>
    </cs:fontRef>
  </cs:hiLoLine>
  <cs:leaderLine>
    <cs:lnRef idx="0"/>
    <cs:fillRef idx="0"/>
    <cs:effectRef idx="0"/>
    <cs:fontRef idx="minor">
      <a:schemeClr val="tx1"/>
    </cs:fontRef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/>
  </cs:seriesAxis>
  <cs:seriesLine>
    <cs:lnRef idx="0"/>
    <cs:fillRef idx="0"/>
    <cs:effectRef idx="0"/>
    <cs:fontRef idx="minor">
      <a:schemeClr val="tx1"/>
    </cs:fontRef>
    <cs:spPr>
      <a:ln w="9525" cap="flat">
        <a:solidFill>
          <a:srgbClr val="D9D9D9"/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D3B84AD-1FDD-47DD-9ABB-3F25D1318BA2}" type="datetimeFigureOut">
              <a:rPr lang="it-IT" smtClean="0"/>
              <a:t>05/07/2023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F6B0A49-D98C-45A5-98DB-5BBF8A2E5B8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956620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83508F-B211-4E93-9E4C-C94250693817}" type="datetime1">
              <a:rPr lang="it-IT" smtClean="0"/>
              <a:t>05/07/2023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Angelo Tartaglia                                        RIVALTA 28/06/2023</a:t>
            </a: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42731B-5382-49D5-8817-E59646CEC71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548513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15558-FF0F-4844-9C81-6AD5B8334A50}" type="datetime1">
              <a:rPr lang="it-IT" smtClean="0"/>
              <a:t>05/07/2023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Angelo Tartaglia                                        RIVALTA 28/06/2023</a:t>
            </a: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42731B-5382-49D5-8817-E59646CEC71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395223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4D54A9-E9A4-4B85-BAE8-65E726F91795}" type="datetime1">
              <a:rPr lang="it-IT" smtClean="0"/>
              <a:t>05/07/2023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Angelo Tartaglia                                        RIVALTA 28/06/2023</a:t>
            </a: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42731B-5382-49D5-8817-E59646CEC71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334958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BFC674-0734-44C4-B439-15F16C06C787}" type="datetime1">
              <a:rPr lang="it-IT" smtClean="0"/>
              <a:t>05/07/2023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Angelo Tartaglia                                        RIVALTA 28/06/2023</a:t>
            </a: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42731B-5382-49D5-8817-E59646CEC71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009243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5D158C-B9E7-4C67-87AD-00A9B47A61B1}" type="datetime1">
              <a:rPr lang="it-IT" smtClean="0"/>
              <a:t>05/07/2023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Angelo Tartaglia                                        RIVALTA 28/06/2023</a:t>
            </a: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42731B-5382-49D5-8817-E59646CEC71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207297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4CC261-4550-4EF3-94EF-82727DDA8733}" type="datetime1">
              <a:rPr lang="it-IT" smtClean="0"/>
              <a:t>05/07/2023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Angelo Tartaglia                                        RIVALTA 28/06/2023</a:t>
            </a: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42731B-5382-49D5-8817-E59646CEC71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973853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99E590-62F3-4925-9530-ABE74847E345}" type="datetime1">
              <a:rPr lang="it-IT" smtClean="0"/>
              <a:t>05/07/2023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Angelo Tartaglia                                        RIVALTA 28/06/2023</a:t>
            </a:r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42731B-5382-49D5-8817-E59646CEC71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216110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9681AA-8D6D-49CC-85C6-B3FE381879F2}" type="datetime1">
              <a:rPr lang="it-IT" smtClean="0"/>
              <a:t>05/07/2023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Angelo Tartaglia                                        RIVALTA 28/06/2023</a:t>
            </a: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42731B-5382-49D5-8817-E59646CEC71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209326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097640-53F2-4216-ACA8-B455A5150BDE}" type="datetime1">
              <a:rPr lang="it-IT" smtClean="0"/>
              <a:t>05/07/2023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Angelo Tartaglia                                        RIVALTA 28/06/2023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42731B-5382-49D5-8817-E59646CEC71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081922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15EF23-A6E7-425D-B13F-B1FC043386AF}" type="datetime1">
              <a:rPr lang="it-IT" smtClean="0"/>
              <a:t>05/07/2023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Angelo Tartaglia                                        RIVALTA 28/06/2023</a:t>
            </a: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42731B-5382-49D5-8817-E59646CEC71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137194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3A5BDD-A669-46C1-B7A4-66332358684D}" type="datetime1">
              <a:rPr lang="it-IT" smtClean="0"/>
              <a:t>05/07/2023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Angelo Tartaglia                                        RIVALTA 28/06/2023</a:t>
            </a: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42731B-5382-49D5-8817-E59646CEC71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785975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39CC48-52BE-4E02-8321-00E0DC4F4DE5}" type="datetime1">
              <a:rPr lang="it-IT" smtClean="0"/>
              <a:t>05/07/2023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it-IT"/>
              <a:t>Angelo Tartaglia                                        RIVALTA 28/06/2023</a:t>
            </a: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42731B-5382-49D5-8817-E59646CEC71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814755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t-IT" dirty="0"/>
              <a:t>Paradossi «TAV»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it-IT" dirty="0"/>
              <a:t>Angelo Tartaglia</a:t>
            </a:r>
          </a:p>
        </p:txBody>
      </p:sp>
    </p:spTree>
    <p:extLst>
      <p:ext uri="{BB962C8B-B14F-4D97-AF65-F5344CB8AC3E}">
        <p14:creationId xmlns:p14="http://schemas.microsoft.com/office/powerpoint/2010/main" val="94064293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AAC91EA-03C4-06CE-51B6-D7F1F5640A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sz="4400" b="0" i="0" u="none" strike="noStrike" baseline="0" dirty="0" err="1">
                <a:solidFill>
                  <a:srgbClr val="000000"/>
                </a:solidFill>
                <a:latin typeface="Calibri" panose="020F0502020204030204" pitchFamily="34" charset="0"/>
              </a:rPr>
              <a:t>Calcolo</a:t>
            </a:r>
            <a:r>
              <a:rPr lang="fr-FR" sz="44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fr-FR" sz="4400" b="0" i="0" u="none" strike="noStrike" baseline="0" dirty="0" err="1">
                <a:solidFill>
                  <a:srgbClr val="000000"/>
                </a:solidFill>
                <a:latin typeface="Calibri" panose="020F0502020204030204" pitchFamily="34" charset="0"/>
              </a:rPr>
              <a:t>della</a:t>
            </a:r>
            <a:r>
              <a:rPr lang="fr-FR" sz="44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 CO</a:t>
            </a:r>
            <a:r>
              <a:rPr lang="fr-FR" sz="32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2 </a:t>
            </a:r>
            <a:r>
              <a:rPr lang="fr-FR" b="0" i="0" u="none" strike="noStrike" baseline="0" dirty="0" err="1">
                <a:solidFill>
                  <a:srgbClr val="000000"/>
                </a:solidFill>
                <a:latin typeface="Calibri" panose="020F0502020204030204" pitchFamily="34" charset="0"/>
              </a:rPr>
              <a:t>che</a:t>
            </a:r>
            <a:r>
              <a:rPr lang="fr-FR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 si </a:t>
            </a:r>
            <a:r>
              <a:rPr lang="fr-FR" b="0" i="0" u="none" strike="noStrike" baseline="0" dirty="0" err="1">
                <a:solidFill>
                  <a:srgbClr val="000000"/>
                </a:solidFill>
                <a:latin typeface="Calibri" panose="020F0502020204030204" pitchFamily="34" charset="0"/>
              </a:rPr>
              <a:t>potrebbe</a:t>
            </a:r>
            <a:r>
              <a:rPr lang="fr-FR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fr-FR" dirty="0" err="1">
                <a:solidFill>
                  <a:srgbClr val="000000"/>
                </a:solidFill>
                <a:latin typeface="Calibri" panose="020F0502020204030204" pitchFamily="34" charset="0"/>
              </a:rPr>
              <a:t>ris</a:t>
            </a:r>
            <a:r>
              <a:rPr lang="fr-FR" b="0" i="0" u="none" strike="noStrike" baseline="0" dirty="0" err="1">
                <a:solidFill>
                  <a:srgbClr val="000000"/>
                </a:solidFill>
                <a:latin typeface="Calibri" panose="020F0502020204030204" pitchFamily="34" charset="0"/>
              </a:rPr>
              <a:t>parmiare</a:t>
            </a:r>
            <a:r>
              <a:rPr lang="fr-FR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 (1)</a:t>
            </a:r>
            <a:br>
              <a:rPr lang="fr-FR" sz="44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</a:br>
            <a:endParaRPr lang="fr-FR" dirty="0"/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15666C94-8053-C55C-6E07-89B72DF5C8F6}"/>
              </a:ext>
            </a:extLst>
          </p:cNvPr>
          <p:cNvSpPr txBox="1"/>
          <p:nvPr/>
        </p:nvSpPr>
        <p:spPr>
          <a:xfrm>
            <a:off x="1085850" y="1229896"/>
            <a:ext cx="9477375" cy="48320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2800" b="0" i="0" u="none" strike="noStrike" baseline="0" dirty="0" err="1">
                <a:solidFill>
                  <a:srgbClr val="2D75B6"/>
                </a:solidFill>
                <a:latin typeface="Calibri" panose="020F0502020204030204" pitchFamily="34" charset="0"/>
              </a:rPr>
              <a:t>Secondo</a:t>
            </a:r>
            <a:r>
              <a:rPr lang="fr-FR" sz="2800" b="0" i="0" u="none" strike="noStrike" baseline="0" dirty="0">
                <a:solidFill>
                  <a:srgbClr val="2D75B6"/>
                </a:solidFill>
                <a:latin typeface="Calibri" panose="020F0502020204030204" pitchFamily="34" charset="0"/>
              </a:rPr>
              <a:t> un </a:t>
            </a:r>
            <a:r>
              <a:rPr lang="fr-FR" sz="2800" b="0" i="0" u="none" strike="noStrike" baseline="0" dirty="0" err="1">
                <a:solidFill>
                  <a:srgbClr val="2D75B6"/>
                </a:solidFill>
                <a:latin typeface="Calibri" panose="020F0502020204030204" pitchFamily="34" charset="0"/>
              </a:rPr>
              <a:t>manuale</a:t>
            </a:r>
            <a:r>
              <a:rPr lang="fr-FR" sz="2800" b="0" i="0" u="none" strike="noStrike" baseline="0" dirty="0">
                <a:solidFill>
                  <a:srgbClr val="2D75B6"/>
                </a:solidFill>
                <a:latin typeface="Calibri" panose="020F0502020204030204" pitchFamily="34" charset="0"/>
              </a:rPr>
              <a:t> </a:t>
            </a:r>
            <a:r>
              <a:rPr lang="fr-FR" sz="2800" dirty="0" err="1">
                <a:solidFill>
                  <a:srgbClr val="2D75B6"/>
                </a:solidFill>
                <a:latin typeface="Calibri" panose="020F0502020204030204" pitchFamily="34" charset="0"/>
              </a:rPr>
              <a:t>u</a:t>
            </a:r>
            <a:r>
              <a:rPr lang="fr-FR" sz="2800" b="0" i="0" u="none" strike="noStrike" baseline="0" dirty="0" err="1">
                <a:solidFill>
                  <a:srgbClr val="2D75B6"/>
                </a:solidFill>
                <a:latin typeface="Calibri" panose="020F0502020204030204" pitchFamily="34" charset="0"/>
              </a:rPr>
              <a:t>fficiale</a:t>
            </a:r>
            <a:r>
              <a:rPr lang="fr-FR" sz="2800" b="0" i="0" u="none" strike="noStrike" baseline="0" dirty="0">
                <a:solidFill>
                  <a:srgbClr val="2D75B6"/>
                </a:solidFill>
                <a:latin typeface="Calibri" panose="020F0502020204030204" pitchFamily="34" charset="0"/>
              </a:rPr>
              <a:t> </a:t>
            </a:r>
            <a:r>
              <a:rPr lang="fr-FR" sz="2800" b="0" i="0" u="none" strike="noStrike" baseline="0" dirty="0" err="1">
                <a:solidFill>
                  <a:srgbClr val="2D75B6"/>
                </a:solidFill>
                <a:latin typeface="Calibri" panose="020F0502020204030204" pitchFamily="34" charset="0"/>
              </a:rPr>
              <a:t>del</a:t>
            </a:r>
            <a:r>
              <a:rPr lang="fr-FR" sz="2800" b="0" i="0" u="none" strike="noStrike" baseline="0" dirty="0">
                <a:solidFill>
                  <a:srgbClr val="2D75B6"/>
                </a:solidFill>
                <a:latin typeface="Calibri" panose="020F0502020204030204" pitchFamily="34" charset="0"/>
              </a:rPr>
              <a:t> </a:t>
            </a:r>
            <a:r>
              <a:rPr lang="fr-FR" sz="2800" b="1" i="0" u="none" strike="noStrike" baseline="0" dirty="0" err="1">
                <a:solidFill>
                  <a:srgbClr val="2D75B6"/>
                </a:solidFill>
                <a:latin typeface="Calibri" panose="020F0502020204030204" pitchFamily="34" charset="0"/>
              </a:rPr>
              <a:t>Ministero</a:t>
            </a:r>
            <a:r>
              <a:rPr lang="fr-FR" sz="2800" b="1" i="0" u="none" strike="noStrike" baseline="0" dirty="0">
                <a:solidFill>
                  <a:srgbClr val="2D75B6"/>
                </a:solidFill>
                <a:latin typeface="Calibri" panose="020F0502020204030204" pitchFamily="34" charset="0"/>
              </a:rPr>
              <a:t> </a:t>
            </a:r>
            <a:r>
              <a:rPr lang="fr-FR" sz="2800" b="1" i="0" u="none" strike="noStrike" baseline="0" dirty="0" err="1">
                <a:solidFill>
                  <a:srgbClr val="2D75B6"/>
                </a:solidFill>
                <a:latin typeface="Calibri" panose="020F0502020204030204" pitchFamily="34" charset="0"/>
              </a:rPr>
              <a:t>francese</a:t>
            </a:r>
            <a:r>
              <a:rPr lang="fr-FR" sz="2800" b="1" i="0" u="none" strike="noStrike" baseline="0" dirty="0">
                <a:solidFill>
                  <a:srgbClr val="2D75B6"/>
                </a:solidFill>
                <a:latin typeface="Calibri" panose="020F0502020204030204" pitchFamily="34" charset="0"/>
              </a:rPr>
              <a:t> </a:t>
            </a:r>
            <a:r>
              <a:rPr lang="fr-FR" sz="2800" b="1" i="0" u="none" strike="noStrike" baseline="0" dirty="0" err="1">
                <a:solidFill>
                  <a:srgbClr val="2D75B6"/>
                </a:solidFill>
                <a:latin typeface="Calibri" panose="020F0502020204030204" pitchFamily="34" charset="0"/>
              </a:rPr>
              <a:t>della</a:t>
            </a:r>
            <a:r>
              <a:rPr lang="fr-FR" sz="2800" b="1" i="0" u="none" strike="noStrike" baseline="0" dirty="0">
                <a:solidFill>
                  <a:srgbClr val="2D75B6"/>
                </a:solidFill>
                <a:latin typeface="Calibri" panose="020F0502020204030204" pitchFamily="34" charset="0"/>
              </a:rPr>
              <a:t> </a:t>
            </a:r>
            <a:r>
              <a:rPr lang="fr-FR" sz="2800" b="1" i="0" u="none" strike="noStrike" baseline="0" dirty="0" err="1">
                <a:solidFill>
                  <a:srgbClr val="2D75B6"/>
                </a:solidFill>
                <a:latin typeface="Calibri" panose="020F0502020204030204" pitchFamily="34" charset="0"/>
              </a:rPr>
              <a:t>transizione</a:t>
            </a:r>
            <a:r>
              <a:rPr lang="fr-FR" sz="2800" b="1" i="0" u="none" strike="noStrike" baseline="0" dirty="0">
                <a:solidFill>
                  <a:srgbClr val="2D75B6"/>
                </a:solidFill>
                <a:latin typeface="Calibri" panose="020F0502020204030204" pitchFamily="34" charset="0"/>
              </a:rPr>
              <a:t> </a:t>
            </a:r>
            <a:r>
              <a:rPr lang="fr-FR" sz="2800" b="1" dirty="0" err="1">
                <a:solidFill>
                  <a:srgbClr val="2D75B6"/>
                </a:solidFill>
                <a:latin typeface="Calibri" panose="020F0502020204030204" pitchFamily="34" charset="0"/>
              </a:rPr>
              <a:t>e</a:t>
            </a:r>
            <a:r>
              <a:rPr lang="fr-FR" sz="2800" b="1" i="0" u="none" strike="noStrike" baseline="0" dirty="0" err="1">
                <a:solidFill>
                  <a:srgbClr val="2D75B6"/>
                </a:solidFill>
                <a:latin typeface="Calibri" panose="020F0502020204030204" pitchFamily="34" charset="0"/>
              </a:rPr>
              <a:t>cologica</a:t>
            </a:r>
            <a:r>
              <a:rPr lang="fr-FR" sz="2800" b="1" i="0" u="none" strike="noStrike" baseline="0" dirty="0">
                <a:solidFill>
                  <a:srgbClr val="2D75B6"/>
                </a:solidFill>
                <a:latin typeface="Calibri" panose="020F0502020204030204" pitchFamily="34" charset="0"/>
              </a:rPr>
              <a:t> e </a:t>
            </a:r>
            <a:r>
              <a:rPr lang="fr-FR" sz="2800" b="1" i="0" u="none" strike="noStrike" baseline="0" dirty="0" err="1">
                <a:solidFill>
                  <a:srgbClr val="2D75B6"/>
                </a:solidFill>
                <a:latin typeface="Calibri" panose="020F0502020204030204" pitchFamily="34" charset="0"/>
              </a:rPr>
              <a:t>solidale</a:t>
            </a:r>
            <a:r>
              <a:rPr lang="fr-FR" sz="2800" b="0" i="0" u="none" strike="noStrike" baseline="0" dirty="0">
                <a:solidFill>
                  <a:srgbClr val="2D75B6"/>
                </a:solidFill>
                <a:latin typeface="Calibri" panose="020F0502020204030204" pitchFamily="34" charset="0"/>
              </a:rPr>
              <a:t>, un </a:t>
            </a:r>
            <a:r>
              <a:rPr lang="fr-FR" sz="2800" b="0" i="0" u="none" strike="noStrike" baseline="0" dirty="0" err="1">
                <a:solidFill>
                  <a:srgbClr val="2D75B6"/>
                </a:solidFill>
                <a:latin typeface="Calibri" panose="020F0502020204030204" pitchFamily="34" charset="0"/>
              </a:rPr>
              <a:t>articolato</a:t>
            </a:r>
            <a:r>
              <a:rPr lang="fr-FR" sz="2800" b="0" i="0" u="none" strike="noStrike" baseline="0" dirty="0">
                <a:solidFill>
                  <a:srgbClr val="2D75B6"/>
                </a:solidFill>
                <a:latin typeface="Calibri" panose="020F0502020204030204" pitchFamily="34" charset="0"/>
              </a:rPr>
              <a:t> da 40 </a:t>
            </a:r>
            <a:r>
              <a:rPr lang="fr-FR" sz="2800" b="0" i="0" u="none" strike="noStrike" baseline="0" dirty="0" err="1">
                <a:solidFill>
                  <a:srgbClr val="2D75B6"/>
                </a:solidFill>
                <a:latin typeface="Calibri" panose="020F0502020204030204" pitchFamily="34" charset="0"/>
              </a:rPr>
              <a:t>tonnellate</a:t>
            </a:r>
            <a:r>
              <a:rPr lang="fr-FR" sz="2800" b="0" i="0" u="none" strike="noStrike" baseline="0" dirty="0">
                <a:solidFill>
                  <a:srgbClr val="2D75B6"/>
                </a:solidFill>
                <a:latin typeface="Calibri" panose="020F0502020204030204" pitchFamily="34" charset="0"/>
              </a:rPr>
              <a:t> </a:t>
            </a:r>
            <a:r>
              <a:rPr lang="fr-FR" sz="2800" dirty="0" err="1">
                <a:solidFill>
                  <a:srgbClr val="2D75B6"/>
                </a:solidFill>
                <a:latin typeface="Calibri" panose="020F0502020204030204" pitchFamily="34" charset="0"/>
              </a:rPr>
              <a:t>e</a:t>
            </a:r>
            <a:r>
              <a:rPr lang="fr-FR" sz="2800" b="0" i="0" u="none" strike="noStrike" baseline="0" dirty="0" err="1">
                <a:solidFill>
                  <a:srgbClr val="2D75B6"/>
                </a:solidFill>
                <a:latin typeface="Calibri" panose="020F0502020204030204" pitchFamily="34" charset="0"/>
              </a:rPr>
              <a:t>mette</a:t>
            </a:r>
            <a:r>
              <a:rPr lang="fr-FR" sz="2800" b="0" i="0" u="none" strike="noStrike" baseline="0" dirty="0">
                <a:solidFill>
                  <a:srgbClr val="2D75B6"/>
                </a:solidFill>
                <a:latin typeface="Calibri" panose="020F0502020204030204" pitchFamily="34" charset="0"/>
              </a:rPr>
              <a:t> circa</a:t>
            </a:r>
            <a:endParaRPr lang="it-IT" sz="2800" b="0" i="0" u="none" strike="noStrike" baseline="0" dirty="0">
              <a:solidFill>
                <a:srgbClr val="2D75B6"/>
              </a:solidFill>
              <a:latin typeface="Calibri" panose="020F0502020204030204" pitchFamily="34" charset="0"/>
            </a:endParaRPr>
          </a:p>
          <a:p>
            <a:pPr algn="ctr"/>
            <a:r>
              <a:rPr lang="it-IT" sz="2800" b="1" i="0" u="none" strike="noStrike" baseline="0" dirty="0">
                <a:solidFill>
                  <a:srgbClr val="2D75B6"/>
                </a:solidFill>
                <a:latin typeface="Calibri" panose="020F0502020204030204" pitchFamily="34" charset="0"/>
              </a:rPr>
              <a:t>86 grammi </a:t>
            </a:r>
            <a:r>
              <a:rPr lang="it-IT" sz="2800" b="0" i="0" u="none" strike="noStrike" baseline="0" dirty="0">
                <a:solidFill>
                  <a:srgbClr val="2D75B6"/>
                </a:solidFill>
                <a:latin typeface="Calibri" panose="020F0502020204030204" pitchFamily="34" charset="0"/>
              </a:rPr>
              <a:t>di CO</a:t>
            </a:r>
            <a:r>
              <a:rPr lang="it-IT" sz="2800" b="0" i="0" u="none" strike="noStrike" baseline="-25000" dirty="0">
                <a:solidFill>
                  <a:srgbClr val="2D75B6"/>
                </a:solidFill>
                <a:latin typeface="Calibri" panose="020F0502020204030204" pitchFamily="34" charset="0"/>
              </a:rPr>
              <a:t>2</a:t>
            </a:r>
          </a:p>
          <a:p>
            <a:r>
              <a:rPr lang="fr-FR" sz="2800" b="0" i="0" u="none" strike="noStrike" baseline="0" dirty="0">
                <a:solidFill>
                  <a:srgbClr val="2D75B6"/>
                </a:solidFill>
                <a:latin typeface="Calibri" panose="020F0502020204030204" pitchFamily="34" charset="0"/>
              </a:rPr>
              <a:t>per km </a:t>
            </a:r>
            <a:r>
              <a:rPr lang="fr-FR" sz="2800" b="0" i="0" u="none" strike="noStrike" baseline="0" dirty="0" err="1">
                <a:solidFill>
                  <a:srgbClr val="2D75B6"/>
                </a:solidFill>
                <a:latin typeface="Calibri" panose="020F0502020204030204" pitchFamily="34" charset="0"/>
              </a:rPr>
              <a:t>percorso</a:t>
            </a:r>
            <a:r>
              <a:rPr lang="fr-FR" sz="2800" b="0" i="0" u="none" strike="noStrike" baseline="0" dirty="0">
                <a:solidFill>
                  <a:srgbClr val="2D75B6"/>
                </a:solidFill>
                <a:latin typeface="Calibri" panose="020F0502020204030204" pitchFamily="34" charset="0"/>
              </a:rPr>
              <a:t> e per </a:t>
            </a:r>
            <a:r>
              <a:rPr lang="fr-FR" sz="2800" b="0" i="0" u="none" strike="noStrike" baseline="0" dirty="0" err="1">
                <a:solidFill>
                  <a:srgbClr val="2D75B6"/>
                </a:solidFill>
                <a:latin typeface="Calibri" panose="020F0502020204030204" pitchFamily="34" charset="0"/>
              </a:rPr>
              <a:t>tonnellata</a:t>
            </a:r>
            <a:r>
              <a:rPr lang="fr-FR" sz="2800" b="0" i="0" u="none" strike="noStrike" baseline="0" dirty="0">
                <a:solidFill>
                  <a:srgbClr val="2D75B6"/>
                </a:solidFill>
                <a:latin typeface="Calibri" panose="020F0502020204030204" pitchFamily="34" charset="0"/>
              </a:rPr>
              <a:t> </a:t>
            </a:r>
            <a:r>
              <a:rPr lang="fr-FR" sz="2800" b="0" i="0" u="none" strike="noStrike" baseline="0" dirty="0" err="1">
                <a:solidFill>
                  <a:srgbClr val="2D75B6"/>
                </a:solidFill>
                <a:latin typeface="Calibri" panose="020F0502020204030204" pitchFamily="34" charset="0"/>
              </a:rPr>
              <a:t>trasportata</a:t>
            </a:r>
            <a:r>
              <a:rPr lang="it-IT" sz="2800" b="0" i="0" u="none" strike="noStrike" baseline="0" dirty="0">
                <a:solidFill>
                  <a:srgbClr val="2D75B6"/>
                </a:solidFill>
                <a:latin typeface="Calibri" panose="020F0502020204030204" pitchFamily="34" charset="0"/>
              </a:rPr>
              <a:t>.</a:t>
            </a:r>
            <a:br>
              <a:rPr lang="it-IT" sz="2800" b="0" i="0" u="none" strike="noStrike" baseline="0" dirty="0">
                <a:solidFill>
                  <a:srgbClr val="2D75B6"/>
                </a:solidFill>
                <a:latin typeface="Calibri" panose="020F0502020204030204" pitchFamily="34" charset="0"/>
              </a:rPr>
            </a:br>
            <a:endParaRPr lang="it-IT" sz="2800" b="0" i="0" u="none" strike="noStrike" baseline="0" dirty="0">
              <a:solidFill>
                <a:srgbClr val="2D75B6"/>
              </a:solidFill>
              <a:latin typeface="Calibri" panose="020F0502020204030204" pitchFamily="34" charset="0"/>
            </a:endParaRPr>
          </a:p>
          <a:p>
            <a:r>
              <a:rPr lang="fr-FR" sz="2800" b="0" i="0" u="none" strike="noStrike" baseline="0" dirty="0">
                <a:solidFill>
                  <a:srgbClr val="2D75B6"/>
                </a:solidFill>
                <a:latin typeface="Calibri" panose="020F0502020204030204" pitchFamily="34" charset="0"/>
              </a:rPr>
              <a:t>Il </a:t>
            </a:r>
            <a:r>
              <a:rPr lang="fr-FR" sz="2800" b="0" i="0" u="none" strike="noStrike" baseline="0" dirty="0" err="1">
                <a:solidFill>
                  <a:srgbClr val="2D75B6"/>
                </a:solidFill>
                <a:latin typeface="Calibri" panose="020F0502020204030204" pitchFamily="34" charset="0"/>
              </a:rPr>
              <a:t>carico</a:t>
            </a:r>
            <a:r>
              <a:rPr lang="fr-FR" sz="2800" b="0" i="0" u="none" strike="noStrike" baseline="0" dirty="0">
                <a:solidFill>
                  <a:srgbClr val="2D75B6"/>
                </a:solidFill>
                <a:latin typeface="Calibri" panose="020F0502020204030204" pitchFamily="34" charset="0"/>
              </a:rPr>
              <a:t> medio </a:t>
            </a:r>
            <a:r>
              <a:rPr lang="fr-FR" sz="2800" b="0" i="0" u="none" strike="noStrike" baseline="0" dirty="0" err="1">
                <a:solidFill>
                  <a:srgbClr val="2D75B6"/>
                </a:solidFill>
                <a:latin typeface="Calibri" panose="020F0502020204030204" pitchFamily="34" charset="0"/>
              </a:rPr>
              <a:t>dell’articolato</a:t>
            </a:r>
            <a:r>
              <a:rPr lang="fr-FR" sz="2800" b="0" i="0" u="none" strike="noStrike" baseline="0" dirty="0">
                <a:solidFill>
                  <a:srgbClr val="2D75B6"/>
                </a:solidFill>
                <a:latin typeface="Calibri" panose="020F0502020204030204" pitchFamily="34" charset="0"/>
              </a:rPr>
              <a:t> </a:t>
            </a:r>
            <a:r>
              <a:rPr lang="fr-FR" sz="2800" b="0" i="0" u="none" strike="noStrike" baseline="0" dirty="0" err="1">
                <a:solidFill>
                  <a:srgbClr val="2D75B6"/>
                </a:solidFill>
                <a:latin typeface="Calibri" panose="020F0502020204030204" pitchFamily="34" charset="0"/>
              </a:rPr>
              <a:t>citato</a:t>
            </a:r>
            <a:r>
              <a:rPr lang="fr-FR" sz="2800" b="0" i="0" u="none" strike="noStrike" baseline="0" dirty="0">
                <a:solidFill>
                  <a:srgbClr val="2D75B6"/>
                </a:solidFill>
                <a:latin typeface="Calibri" panose="020F0502020204030204" pitchFamily="34" charset="0"/>
              </a:rPr>
              <a:t> è di circa 16,2 </a:t>
            </a:r>
            <a:r>
              <a:rPr lang="fr-FR" sz="2800" b="0" i="0" u="none" strike="noStrike" baseline="0" dirty="0" err="1">
                <a:solidFill>
                  <a:srgbClr val="2D75B6"/>
                </a:solidFill>
                <a:latin typeface="Calibri" panose="020F0502020204030204" pitchFamily="34" charset="0"/>
              </a:rPr>
              <a:t>tonnellate</a:t>
            </a:r>
            <a:r>
              <a:rPr lang="fr-FR" sz="2800" b="0" i="0" u="none" strike="noStrike" baseline="0" dirty="0">
                <a:solidFill>
                  <a:srgbClr val="2D75B6"/>
                </a:solidFill>
                <a:latin typeface="Calibri" panose="020F0502020204030204" pitchFamily="34" charset="0"/>
              </a:rPr>
              <a:t> (</a:t>
            </a:r>
            <a:r>
              <a:rPr lang="fr-FR" sz="2800" b="0" i="0" u="none" strike="noStrike" baseline="0" dirty="0" err="1">
                <a:solidFill>
                  <a:srgbClr val="2D75B6"/>
                </a:solidFill>
                <a:latin typeface="Calibri" panose="020F0502020204030204" pitchFamily="34" charset="0"/>
              </a:rPr>
              <a:t>stessa</a:t>
            </a:r>
            <a:r>
              <a:rPr lang="fr-FR" sz="2800" b="0" i="0" u="none" strike="noStrike" baseline="0" dirty="0">
                <a:solidFill>
                  <a:srgbClr val="2D75B6"/>
                </a:solidFill>
                <a:latin typeface="Calibri" panose="020F0502020204030204" pitchFamily="34" charset="0"/>
              </a:rPr>
              <a:t> fonte).</a:t>
            </a:r>
          </a:p>
          <a:p>
            <a:endParaRPr lang="it-IT" sz="2800" b="0" i="0" u="none" strike="noStrike" baseline="0" dirty="0">
              <a:solidFill>
                <a:srgbClr val="2D75B6"/>
              </a:solidFill>
              <a:latin typeface="Calibri" panose="020F0502020204030204" pitchFamily="34" charset="0"/>
            </a:endParaRPr>
          </a:p>
          <a:p>
            <a:r>
              <a:rPr lang="fr-FR" sz="2800" b="0" i="0" u="none" strike="noStrike" baseline="0" dirty="0" err="1">
                <a:solidFill>
                  <a:srgbClr val="2D75B6"/>
                </a:solidFill>
                <a:latin typeface="Calibri" panose="020F0502020204030204" pitchFamily="34" charset="0"/>
              </a:rPr>
              <a:t>Ipotesi</a:t>
            </a:r>
            <a:r>
              <a:rPr lang="fr-FR" sz="2800" b="0" i="0" u="none" strike="noStrike" baseline="0" dirty="0">
                <a:solidFill>
                  <a:srgbClr val="2D75B6"/>
                </a:solidFill>
                <a:latin typeface="Calibri" panose="020F0502020204030204" pitchFamily="34" charset="0"/>
              </a:rPr>
              <a:t> : il </a:t>
            </a:r>
            <a:r>
              <a:rPr lang="fr-FR" sz="2800" b="0" i="0" u="none" strike="noStrike" baseline="0" dirty="0" err="1">
                <a:solidFill>
                  <a:srgbClr val="2D75B6"/>
                </a:solidFill>
                <a:latin typeface="Calibri" panose="020F0502020204030204" pitchFamily="34" charset="0"/>
              </a:rPr>
              <a:t>viaggio</a:t>
            </a:r>
            <a:r>
              <a:rPr lang="fr-FR" sz="2800" b="0" i="0" u="none" strike="noStrike" baseline="0" dirty="0">
                <a:solidFill>
                  <a:srgbClr val="2D75B6"/>
                </a:solidFill>
                <a:latin typeface="Calibri" panose="020F0502020204030204" pitchFamily="34" charset="0"/>
              </a:rPr>
              <a:t> </a:t>
            </a:r>
            <a:r>
              <a:rPr lang="fr-FR" sz="2800" b="0" i="0" u="none" strike="noStrike" baseline="0" dirty="0" err="1">
                <a:solidFill>
                  <a:srgbClr val="2D75B6"/>
                </a:solidFill>
                <a:latin typeface="Calibri" panose="020F0502020204030204" pitchFamily="34" charset="0"/>
              </a:rPr>
              <a:t>evitato</a:t>
            </a:r>
            <a:r>
              <a:rPr lang="fr-FR" sz="2800" b="0" i="0" u="none" strike="noStrike" baseline="0" dirty="0">
                <a:solidFill>
                  <a:srgbClr val="2D75B6"/>
                </a:solidFill>
                <a:latin typeface="Calibri" panose="020F0502020204030204" pitchFamily="34" charset="0"/>
              </a:rPr>
              <a:t> </a:t>
            </a:r>
            <a:r>
              <a:rPr lang="fr-FR" sz="2800" b="0" i="0" u="none" strike="noStrike" baseline="0" dirty="0" err="1">
                <a:solidFill>
                  <a:srgbClr val="2D75B6"/>
                </a:solidFill>
                <a:latin typeface="Calibri" panose="020F0502020204030204" pitchFamily="34" charset="0"/>
              </a:rPr>
              <a:t>grazie</a:t>
            </a:r>
            <a:r>
              <a:rPr lang="fr-FR" sz="2800" b="0" i="0" u="none" strike="noStrike" baseline="0" dirty="0">
                <a:solidFill>
                  <a:srgbClr val="2D75B6"/>
                </a:solidFill>
                <a:latin typeface="Calibri" panose="020F0502020204030204" pitchFamily="34" charset="0"/>
              </a:rPr>
              <a:t> alla </a:t>
            </a:r>
            <a:r>
              <a:rPr lang="fr-FR" sz="2800" b="0" i="0" u="none" strike="noStrike" baseline="0" dirty="0" err="1">
                <a:solidFill>
                  <a:srgbClr val="2D75B6"/>
                </a:solidFill>
                <a:latin typeface="Calibri" panose="020F0502020204030204" pitchFamily="34" charset="0"/>
              </a:rPr>
              <a:t>nuova</a:t>
            </a:r>
            <a:r>
              <a:rPr lang="fr-FR" sz="2800" b="0" i="0" u="none" strike="noStrike" baseline="0" dirty="0">
                <a:solidFill>
                  <a:srgbClr val="2D75B6"/>
                </a:solidFill>
                <a:latin typeface="Calibri" panose="020F0502020204030204" pitchFamily="34" charset="0"/>
              </a:rPr>
              <a:t> </a:t>
            </a:r>
            <a:r>
              <a:rPr lang="fr-FR" sz="2800" b="0" i="0" u="none" strike="noStrike" baseline="0" dirty="0" err="1">
                <a:solidFill>
                  <a:srgbClr val="2D75B6"/>
                </a:solidFill>
                <a:latin typeface="Calibri" panose="020F0502020204030204" pitchFamily="34" charset="0"/>
              </a:rPr>
              <a:t>linea</a:t>
            </a:r>
            <a:r>
              <a:rPr lang="fr-FR" sz="2800" b="0" i="0" u="none" strike="noStrike" baseline="0" dirty="0">
                <a:solidFill>
                  <a:srgbClr val="2D75B6"/>
                </a:solidFill>
                <a:latin typeface="Calibri" panose="020F0502020204030204" pitchFamily="34" charset="0"/>
              </a:rPr>
              <a:t> è </a:t>
            </a:r>
            <a:r>
              <a:rPr lang="fr-FR" sz="2800" b="0" i="0" u="none" strike="noStrike" baseline="0" dirty="0" err="1">
                <a:solidFill>
                  <a:srgbClr val="2D75B6"/>
                </a:solidFill>
                <a:latin typeface="Calibri" panose="020F0502020204030204" pitchFamily="34" charset="0"/>
              </a:rPr>
              <a:t>lungo</a:t>
            </a:r>
            <a:endParaRPr lang="it-IT" sz="2800" b="0" i="0" u="none" strike="noStrike" baseline="0" dirty="0">
              <a:solidFill>
                <a:srgbClr val="2D75B6"/>
              </a:solidFill>
              <a:latin typeface="Calibri" panose="020F0502020204030204" pitchFamily="34" charset="0"/>
            </a:endParaRPr>
          </a:p>
          <a:p>
            <a:pPr algn="ctr"/>
            <a:r>
              <a:rPr lang="it-IT" sz="2800" b="1" i="0" u="none" strike="noStrike" baseline="0" dirty="0">
                <a:solidFill>
                  <a:srgbClr val="2D75B6"/>
                </a:solidFill>
                <a:latin typeface="Calibri" panose="020F0502020204030204" pitchFamily="34" charset="0"/>
              </a:rPr>
              <a:t>300 km</a:t>
            </a:r>
            <a:endParaRPr lang="fr-FR" sz="2800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Angelo Tartaglia                                        RIVALTA 28/06/2023</a:t>
            </a: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42731B-5382-49D5-8817-E59646CEC71F}" type="slidenum">
              <a:rPr lang="it-IT" smtClean="0"/>
              <a:t>10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0361226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FE5E52E-77A6-3F95-11C3-7608B64C03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8397" y="365125"/>
            <a:ext cx="10432027" cy="1325563"/>
          </a:xfrm>
        </p:spPr>
        <p:txBody>
          <a:bodyPr>
            <a:normAutofit/>
          </a:bodyPr>
          <a:lstStyle/>
          <a:p>
            <a:r>
              <a:rPr lang="fr-FR" sz="4000" dirty="0" err="1">
                <a:solidFill>
                  <a:srgbClr val="000000"/>
                </a:solidFill>
                <a:latin typeface="Calibri" panose="020F0502020204030204" pitchFamily="34" charset="0"/>
              </a:rPr>
              <a:t>Calcolo</a:t>
            </a:r>
            <a:r>
              <a:rPr lang="fr-FR" sz="4000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fr-FR" sz="4000" dirty="0" err="1">
                <a:solidFill>
                  <a:srgbClr val="000000"/>
                </a:solidFill>
                <a:latin typeface="Calibri" panose="020F0502020204030204" pitchFamily="34" charset="0"/>
              </a:rPr>
              <a:t>della</a:t>
            </a:r>
            <a:r>
              <a:rPr lang="fr-FR" sz="4000" dirty="0">
                <a:solidFill>
                  <a:srgbClr val="000000"/>
                </a:solidFill>
                <a:latin typeface="Calibri" panose="020F0502020204030204" pitchFamily="34" charset="0"/>
              </a:rPr>
              <a:t> CO</a:t>
            </a:r>
            <a:r>
              <a:rPr lang="fr-FR" sz="4000" baseline="-25000" dirty="0">
                <a:solidFill>
                  <a:srgbClr val="000000"/>
                </a:solidFill>
                <a:latin typeface="Calibri" panose="020F0502020204030204" pitchFamily="34" charset="0"/>
              </a:rPr>
              <a:t>2</a:t>
            </a:r>
            <a:r>
              <a:rPr lang="fr-FR" sz="4000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fr-FR" sz="4000" dirty="0" err="1">
                <a:solidFill>
                  <a:srgbClr val="000000"/>
                </a:solidFill>
                <a:latin typeface="Calibri" panose="020F0502020204030204" pitchFamily="34" charset="0"/>
              </a:rPr>
              <a:t>che</a:t>
            </a:r>
            <a:r>
              <a:rPr lang="fr-FR" sz="4000" dirty="0">
                <a:solidFill>
                  <a:srgbClr val="000000"/>
                </a:solidFill>
                <a:latin typeface="Calibri" panose="020F0502020204030204" pitchFamily="34" charset="0"/>
              </a:rPr>
              <a:t> si </a:t>
            </a:r>
            <a:r>
              <a:rPr lang="fr-FR" sz="4000" dirty="0" err="1">
                <a:solidFill>
                  <a:srgbClr val="000000"/>
                </a:solidFill>
                <a:latin typeface="Calibri" panose="020F0502020204030204" pitchFamily="34" charset="0"/>
              </a:rPr>
              <a:t>potrebbe</a:t>
            </a:r>
            <a:r>
              <a:rPr lang="fr-FR" sz="4000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fr-FR" sz="4000" dirty="0" err="1">
                <a:solidFill>
                  <a:srgbClr val="000000"/>
                </a:solidFill>
                <a:latin typeface="Calibri" panose="020F0502020204030204" pitchFamily="34" charset="0"/>
              </a:rPr>
              <a:t>risparmiare</a:t>
            </a:r>
            <a:r>
              <a:rPr lang="fr-FR" sz="4000" dirty="0">
                <a:solidFill>
                  <a:srgbClr val="000000"/>
                </a:solidFill>
                <a:latin typeface="Calibri" panose="020F0502020204030204" pitchFamily="34" charset="0"/>
              </a:rPr>
              <a:t> (2</a:t>
            </a:r>
            <a:r>
              <a:rPr lang="fr-FR" sz="40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)</a:t>
            </a:r>
            <a:endParaRPr lang="fr-FR" sz="4000" dirty="0"/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C4148E50-9AD0-F02E-9044-BEE1D2BA4461}"/>
              </a:ext>
            </a:extLst>
          </p:cNvPr>
          <p:cNvSpPr txBox="1"/>
          <p:nvPr/>
        </p:nvSpPr>
        <p:spPr>
          <a:xfrm>
            <a:off x="666749" y="1599228"/>
            <a:ext cx="10353675" cy="489364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2600" b="0" i="0" u="none" strike="noStrike" baseline="0" dirty="0">
                <a:solidFill>
                  <a:srgbClr val="2D75B6"/>
                </a:solidFill>
                <a:latin typeface="Calibri" panose="020F0502020204030204" pitchFamily="34" charset="0"/>
              </a:rPr>
              <a:t>La CO</a:t>
            </a:r>
            <a:r>
              <a:rPr lang="fr-FR" sz="2600" b="0" i="0" u="none" strike="noStrike" baseline="-25000" dirty="0">
                <a:solidFill>
                  <a:srgbClr val="2D75B6"/>
                </a:solidFill>
                <a:latin typeface="Calibri" panose="020F0502020204030204" pitchFamily="34" charset="0"/>
              </a:rPr>
              <a:t>2</a:t>
            </a:r>
            <a:r>
              <a:rPr lang="fr-FR" sz="2600" b="0" i="0" u="none" strike="noStrike" baseline="0" dirty="0">
                <a:solidFill>
                  <a:srgbClr val="2D75B6"/>
                </a:solidFill>
                <a:latin typeface="Calibri" panose="020F0502020204030204" pitchFamily="34" charset="0"/>
              </a:rPr>
              <a:t> </a:t>
            </a:r>
            <a:r>
              <a:rPr lang="fr-FR" sz="2600" b="0" i="0" u="none" strike="noStrike" baseline="0" dirty="0" err="1">
                <a:solidFill>
                  <a:srgbClr val="2D75B6"/>
                </a:solidFill>
                <a:latin typeface="Calibri" panose="020F0502020204030204" pitchFamily="34" charset="0"/>
              </a:rPr>
              <a:t>che</a:t>
            </a:r>
            <a:r>
              <a:rPr lang="fr-FR" sz="2600" b="0" i="0" u="none" strike="noStrike" baseline="0" dirty="0">
                <a:solidFill>
                  <a:srgbClr val="2D75B6"/>
                </a:solidFill>
                <a:latin typeface="Calibri" panose="020F0502020204030204" pitchFamily="34" charset="0"/>
              </a:rPr>
              <a:t> </a:t>
            </a:r>
            <a:r>
              <a:rPr lang="fr-FR" sz="2600" b="0" i="0" u="none" strike="noStrike" baseline="0" dirty="0" err="1">
                <a:solidFill>
                  <a:srgbClr val="2D75B6"/>
                </a:solidFill>
                <a:latin typeface="Calibri" panose="020F0502020204030204" pitchFamily="34" charset="0"/>
              </a:rPr>
              <a:t>può</a:t>
            </a:r>
            <a:r>
              <a:rPr lang="fr-FR" sz="2600" b="0" i="0" u="none" strike="noStrike" baseline="0" dirty="0">
                <a:solidFill>
                  <a:srgbClr val="2D75B6"/>
                </a:solidFill>
                <a:latin typeface="Calibri" panose="020F0502020204030204" pitchFamily="34" charset="0"/>
              </a:rPr>
              <a:t> </a:t>
            </a:r>
            <a:r>
              <a:rPr lang="fr-FR" sz="2600" b="0" i="0" u="none" strike="noStrike" baseline="0" dirty="0" err="1">
                <a:solidFill>
                  <a:srgbClr val="2D75B6"/>
                </a:solidFill>
                <a:latin typeface="Calibri" panose="020F0502020204030204" pitchFamily="34" charset="0"/>
              </a:rPr>
              <a:t>essere</a:t>
            </a:r>
            <a:r>
              <a:rPr lang="fr-FR" sz="2600" b="0" i="0" u="none" strike="noStrike" baseline="0" dirty="0">
                <a:solidFill>
                  <a:srgbClr val="2D75B6"/>
                </a:solidFill>
                <a:latin typeface="Calibri" panose="020F0502020204030204" pitchFamily="34" charset="0"/>
              </a:rPr>
              <a:t> </a:t>
            </a:r>
            <a:r>
              <a:rPr lang="fr-FR" sz="2600" b="0" i="0" u="none" strike="noStrike" baseline="0" dirty="0" err="1">
                <a:solidFill>
                  <a:srgbClr val="2D75B6"/>
                </a:solidFill>
                <a:latin typeface="Calibri" panose="020F0502020204030204" pitchFamily="34" charset="0"/>
              </a:rPr>
              <a:t>risparmiata</a:t>
            </a:r>
            <a:r>
              <a:rPr lang="fr-FR" sz="2600" b="0" i="0" u="none" strike="noStrike" baseline="0" dirty="0">
                <a:solidFill>
                  <a:srgbClr val="2D75B6"/>
                </a:solidFill>
                <a:latin typeface="Calibri" panose="020F0502020204030204" pitchFamily="34" charset="0"/>
              </a:rPr>
              <a:t> con un </a:t>
            </a:r>
            <a:r>
              <a:rPr lang="fr-FR" sz="2600" b="0" i="0" u="none" strike="noStrike" baseline="0" dirty="0" err="1">
                <a:solidFill>
                  <a:srgbClr val="2D75B6"/>
                </a:solidFill>
                <a:latin typeface="Calibri" panose="020F0502020204030204" pitchFamily="34" charset="0"/>
              </a:rPr>
              <a:t>viaggio</a:t>
            </a:r>
            <a:r>
              <a:rPr lang="fr-FR" sz="2600" b="0" i="0" u="none" strike="noStrike" baseline="0" dirty="0">
                <a:solidFill>
                  <a:srgbClr val="2D75B6"/>
                </a:solidFill>
                <a:latin typeface="Calibri" panose="020F0502020204030204" pitchFamily="34" charset="0"/>
              </a:rPr>
              <a:t> (un </a:t>
            </a:r>
            <a:r>
              <a:rPr lang="fr-FR" sz="2600" b="0" i="0" u="none" strike="noStrike" baseline="0" dirty="0" err="1">
                <a:solidFill>
                  <a:srgbClr val="2D75B6"/>
                </a:solidFill>
                <a:latin typeface="Calibri" panose="020F0502020204030204" pitchFamily="34" charset="0"/>
              </a:rPr>
              <a:t>veicolo</a:t>
            </a:r>
            <a:r>
              <a:rPr lang="fr-FR" sz="2600" b="0" i="0" u="none" strike="noStrike" baseline="0" dirty="0">
                <a:solidFill>
                  <a:srgbClr val="2D75B6"/>
                </a:solidFill>
                <a:latin typeface="Calibri" panose="020F0502020204030204" pitchFamily="34" charset="0"/>
              </a:rPr>
              <a:t>) </a:t>
            </a:r>
            <a:r>
              <a:rPr lang="fr-FR" sz="2600" dirty="0">
                <a:solidFill>
                  <a:srgbClr val="2D75B6"/>
                </a:solidFill>
                <a:latin typeface="Calibri" panose="020F0502020204030204" pitchFamily="34" charset="0"/>
              </a:rPr>
              <a:t>i</a:t>
            </a:r>
            <a:r>
              <a:rPr lang="fr-FR" sz="2600" b="0" i="0" u="none" strike="noStrike" baseline="0" dirty="0">
                <a:solidFill>
                  <a:srgbClr val="2D75B6"/>
                </a:solidFill>
                <a:latin typeface="Calibri" panose="020F0502020204030204" pitchFamily="34" charset="0"/>
              </a:rPr>
              <a:t>n </a:t>
            </a:r>
            <a:r>
              <a:rPr lang="fr-FR" sz="2600" b="0" i="0" u="none" strike="noStrike" baseline="0" dirty="0" err="1">
                <a:solidFill>
                  <a:srgbClr val="2D75B6"/>
                </a:solidFill>
                <a:latin typeface="Calibri" panose="020F0502020204030204" pitchFamily="34" charset="0"/>
              </a:rPr>
              <a:t>meno</a:t>
            </a:r>
            <a:r>
              <a:rPr lang="fr-FR" sz="2600" b="0" i="0" u="none" strike="noStrike" baseline="0" dirty="0">
                <a:solidFill>
                  <a:srgbClr val="2D75B6"/>
                </a:solidFill>
                <a:latin typeface="Calibri" panose="020F0502020204030204" pitchFamily="34" charset="0"/>
              </a:rPr>
              <a:t> è </a:t>
            </a:r>
            <a:r>
              <a:rPr lang="it-IT" sz="2600" b="0" i="0" u="none" strike="noStrike" baseline="0" dirty="0">
                <a:solidFill>
                  <a:srgbClr val="2D75B6"/>
                </a:solidFill>
                <a:latin typeface="Calibri" panose="020F0502020204030204" pitchFamily="34" charset="0"/>
              </a:rPr>
              <a:t>:</a:t>
            </a:r>
          </a:p>
          <a:p>
            <a:pPr algn="ctr"/>
            <a:r>
              <a:rPr lang="it-IT" sz="2600" b="0" i="0" u="none" strike="noStrike" baseline="0" dirty="0">
                <a:solidFill>
                  <a:srgbClr val="2D75B6"/>
                </a:solidFill>
                <a:latin typeface="Calibri" panose="020F0502020204030204" pitchFamily="34" charset="0"/>
              </a:rPr>
              <a:t>0,086x16,2</a:t>
            </a:r>
            <a:r>
              <a:rPr lang="it-IT" sz="2600" dirty="0">
                <a:solidFill>
                  <a:srgbClr val="2D75B6"/>
                </a:solidFill>
                <a:latin typeface="Calibri" panose="020F0502020204030204" pitchFamily="34" charset="0"/>
              </a:rPr>
              <a:t>x</a:t>
            </a:r>
            <a:r>
              <a:rPr lang="it-IT" sz="2600" b="0" i="0" u="none" strike="noStrike" baseline="0" dirty="0">
                <a:solidFill>
                  <a:srgbClr val="2D75B6"/>
                </a:solidFill>
                <a:latin typeface="Calibri" panose="020F0502020204030204" pitchFamily="34" charset="0"/>
              </a:rPr>
              <a:t>300=</a:t>
            </a:r>
            <a:r>
              <a:rPr lang="it-IT" sz="2600" b="1" i="0" u="none" strike="noStrike" baseline="0" dirty="0">
                <a:solidFill>
                  <a:srgbClr val="2D75B6"/>
                </a:solidFill>
                <a:latin typeface="Calibri" panose="020F0502020204030204" pitchFamily="34" charset="0"/>
              </a:rPr>
              <a:t>417,96 </a:t>
            </a:r>
            <a:r>
              <a:rPr lang="it-IT" sz="2600" b="0" i="0" u="none" strike="noStrike" baseline="0" dirty="0">
                <a:solidFill>
                  <a:srgbClr val="2D75B6"/>
                </a:solidFill>
                <a:latin typeface="Calibri" panose="020F0502020204030204" pitchFamily="34" charset="0"/>
              </a:rPr>
              <a:t>kg di CO</a:t>
            </a:r>
            <a:r>
              <a:rPr lang="it-IT" sz="2600" b="0" i="0" u="none" strike="noStrike" baseline="-25000" dirty="0">
                <a:solidFill>
                  <a:srgbClr val="2D75B6"/>
                </a:solidFill>
                <a:latin typeface="Calibri" panose="020F0502020204030204" pitchFamily="34" charset="0"/>
              </a:rPr>
              <a:t>2</a:t>
            </a:r>
          </a:p>
          <a:p>
            <a:r>
              <a:rPr lang="it-IT" sz="2600" b="0" i="0" u="none" strike="noStrike" baseline="0" dirty="0">
                <a:solidFill>
                  <a:srgbClr val="2D75B6"/>
                </a:solidFill>
                <a:latin typeface="Calibri" panose="020F0502020204030204" pitchFamily="34" charset="0"/>
              </a:rPr>
              <a:t>[</a:t>
            </a:r>
            <a:r>
              <a:rPr lang="fr-FR" sz="2600" dirty="0">
                <a:solidFill>
                  <a:srgbClr val="2D75B6"/>
                </a:solidFill>
                <a:latin typeface="Calibri" panose="020F0502020204030204" pitchFamily="34" charset="0"/>
              </a:rPr>
              <a:t>i</a:t>
            </a:r>
            <a:r>
              <a:rPr lang="fr-FR" sz="2600" b="0" i="0" u="none" strike="noStrike" baseline="0" dirty="0">
                <a:solidFill>
                  <a:srgbClr val="2D75B6"/>
                </a:solidFill>
                <a:latin typeface="Calibri" panose="020F0502020204030204" pitchFamily="34" charset="0"/>
              </a:rPr>
              <a:t>n </a:t>
            </a:r>
            <a:r>
              <a:rPr lang="fr-FR" sz="2600" b="0" i="0" u="none" strike="noStrike" baseline="0" dirty="0" err="1">
                <a:solidFill>
                  <a:srgbClr val="2D75B6"/>
                </a:solidFill>
                <a:latin typeface="Calibri" panose="020F0502020204030204" pitchFamily="34" charset="0"/>
              </a:rPr>
              <a:t>realtà</a:t>
            </a:r>
            <a:r>
              <a:rPr lang="fr-FR" sz="2600" b="0" i="0" u="none" strike="noStrike" baseline="0" dirty="0">
                <a:solidFill>
                  <a:srgbClr val="2D75B6"/>
                </a:solidFill>
                <a:latin typeface="Calibri" panose="020F0502020204030204" pitchFamily="34" charset="0"/>
              </a:rPr>
              <a:t>, </a:t>
            </a:r>
            <a:r>
              <a:rPr lang="fr-FR" sz="2600" b="0" i="0" u="none" strike="noStrike" baseline="0" dirty="0" err="1">
                <a:solidFill>
                  <a:srgbClr val="2D75B6"/>
                </a:solidFill>
                <a:latin typeface="Calibri" panose="020F0502020204030204" pitchFamily="34" charset="0"/>
              </a:rPr>
              <a:t>bisogna</a:t>
            </a:r>
            <a:r>
              <a:rPr lang="fr-FR" sz="2600" b="0" i="0" u="none" strike="noStrike" baseline="0" dirty="0">
                <a:solidFill>
                  <a:srgbClr val="2D75B6"/>
                </a:solidFill>
                <a:latin typeface="Calibri" panose="020F0502020204030204" pitchFamily="34" charset="0"/>
              </a:rPr>
              <a:t> </a:t>
            </a:r>
            <a:r>
              <a:rPr lang="fr-FR" sz="2600" b="0" i="0" u="none" strike="noStrike" baseline="0" dirty="0" err="1">
                <a:solidFill>
                  <a:srgbClr val="2D75B6"/>
                </a:solidFill>
                <a:latin typeface="Calibri" panose="020F0502020204030204" pitchFamily="34" charset="0"/>
              </a:rPr>
              <a:t>tener</a:t>
            </a:r>
            <a:r>
              <a:rPr lang="fr-FR" sz="2600" b="0" i="0" u="none" strike="noStrike" baseline="0" dirty="0">
                <a:solidFill>
                  <a:srgbClr val="2D75B6"/>
                </a:solidFill>
                <a:latin typeface="Calibri" panose="020F0502020204030204" pitchFamily="34" charset="0"/>
              </a:rPr>
              <a:t> </a:t>
            </a:r>
            <a:r>
              <a:rPr lang="fr-FR" sz="2600" b="0" i="0" u="none" strike="noStrike" baseline="0" dirty="0" err="1">
                <a:solidFill>
                  <a:srgbClr val="2D75B6"/>
                </a:solidFill>
                <a:latin typeface="Calibri" panose="020F0502020204030204" pitchFamily="34" charset="0"/>
              </a:rPr>
              <a:t>conto</a:t>
            </a:r>
            <a:r>
              <a:rPr lang="fr-FR" sz="2600" b="0" i="0" u="none" strike="noStrike" baseline="0" dirty="0">
                <a:solidFill>
                  <a:srgbClr val="2D75B6"/>
                </a:solidFill>
                <a:latin typeface="Calibri" panose="020F0502020204030204" pitchFamily="34" charset="0"/>
              </a:rPr>
              <a:t> </a:t>
            </a:r>
            <a:r>
              <a:rPr lang="fr-FR" sz="2600" b="0" i="0" u="none" strike="noStrike" baseline="0" dirty="0" err="1">
                <a:solidFill>
                  <a:srgbClr val="2D75B6"/>
                </a:solidFill>
                <a:latin typeface="Calibri" panose="020F0502020204030204" pitchFamily="34" charset="0"/>
              </a:rPr>
              <a:t>del</a:t>
            </a:r>
            <a:r>
              <a:rPr lang="fr-FR" sz="2600" b="0" i="0" u="none" strike="noStrike" baseline="0" dirty="0">
                <a:solidFill>
                  <a:srgbClr val="2D75B6"/>
                </a:solidFill>
                <a:latin typeface="Calibri" panose="020F0502020204030204" pitchFamily="34" charset="0"/>
              </a:rPr>
              <a:t> </a:t>
            </a:r>
            <a:r>
              <a:rPr lang="fr-FR" sz="2600" b="0" i="0" u="none" strike="noStrike" baseline="0" dirty="0" err="1">
                <a:solidFill>
                  <a:srgbClr val="2D75B6"/>
                </a:solidFill>
                <a:latin typeface="Calibri" panose="020F0502020204030204" pitchFamily="34" charset="0"/>
              </a:rPr>
              <a:t>fatto</a:t>
            </a:r>
            <a:r>
              <a:rPr lang="fr-FR" sz="2600" b="0" i="0" u="none" strike="noStrike" baseline="0" dirty="0">
                <a:solidFill>
                  <a:srgbClr val="2D75B6"/>
                </a:solidFill>
                <a:latin typeface="Calibri" panose="020F0502020204030204" pitchFamily="34" charset="0"/>
              </a:rPr>
              <a:t> </a:t>
            </a:r>
            <a:r>
              <a:rPr lang="fr-FR" sz="2600" b="0" i="0" u="none" strike="noStrike" baseline="0" dirty="0" err="1">
                <a:solidFill>
                  <a:srgbClr val="2D75B6"/>
                </a:solidFill>
                <a:latin typeface="Calibri" panose="020F0502020204030204" pitchFamily="34" charset="0"/>
              </a:rPr>
              <a:t>che</a:t>
            </a:r>
            <a:r>
              <a:rPr lang="fr-FR" sz="2600" b="0" i="0" u="none" strike="noStrike" baseline="0" dirty="0">
                <a:solidFill>
                  <a:srgbClr val="2D75B6"/>
                </a:solidFill>
                <a:latin typeface="Calibri" panose="020F0502020204030204" pitchFamily="34" charset="0"/>
              </a:rPr>
              <a:t> anche </a:t>
            </a:r>
            <a:r>
              <a:rPr lang="fr-FR" sz="2600" b="0" i="0" u="none" strike="noStrike" baseline="0" dirty="0" err="1">
                <a:solidFill>
                  <a:srgbClr val="2D75B6"/>
                </a:solidFill>
                <a:latin typeface="Calibri" panose="020F0502020204030204" pitchFamily="34" charset="0"/>
              </a:rPr>
              <a:t>gli</a:t>
            </a:r>
            <a:r>
              <a:rPr lang="fr-FR" sz="2600" b="0" i="0" u="none" strike="noStrike" baseline="0" dirty="0">
                <a:solidFill>
                  <a:srgbClr val="2D75B6"/>
                </a:solidFill>
                <a:latin typeface="Calibri" panose="020F0502020204030204" pitchFamily="34" charset="0"/>
              </a:rPr>
              <a:t> </a:t>
            </a:r>
            <a:r>
              <a:rPr lang="fr-FR" sz="2600" b="0" i="0" u="none" strike="noStrike" baseline="0" dirty="0" err="1">
                <a:solidFill>
                  <a:srgbClr val="2D75B6"/>
                </a:solidFill>
                <a:latin typeface="Calibri" panose="020F0502020204030204" pitchFamily="34" charset="0"/>
              </a:rPr>
              <a:t>spostamenti</a:t>
            </a:r>
            <a:r>
              <a:rPr lang="fr-FR" sz="2600" b="0" i="0" u="none" strike="noStrike" baseline="0" dirty="0">
                <a:solidFill>
                  <a:srgbClr val="2D75B6"/>
                </a:solidFill>
                <a:latin typeface="Calibri" panose="020F0502020204030204" pitchFamily="34" charset="0"/>
              </a:rPr>
              <a:t> </a:t>
            </a:r>
            <a:r>
              <a:rPr lang="fr-FR" sz="2600" dirty="0">
                <a:solidFill>
                  <a:srgbClr val="2D75B6"/>
                </a:solidFill>
                <a:latin typeface="Calibri" panose="020F0502020204030204" pitchFamily="34" charset="0"/>
              </a:rPr>
              <a:t>i</a:t>
            </a:r>
            <a:r>
              <a:rPr lang="fr-FR" sz="2600" b="0" i="0" u="none" strike="noStrike" baseline="0" dirty="0">
                <a:solidFill>
                  <a:srgbClr val="2D75B6"/>
                </a:solidFill>
                <a:latin typeface="Calibri" panose="020F0502020204030204" pitchFamily="34" charset="0"/>
              </a:rPr>
              <a:t>n </a:t>
            </a:r>
            <a:r>
              <a:rPr lang="fr-FR" sz="2600" b="0" i="0" u="none" strike="noStrike" baseline="0" dirty="0" err="1">
                <a:solidFill>
                  <a:srgbClr val="2D75B6"/>
                </a:solidFill>
                <a:latin typeface="Calibri" panose="020F0502020204030204" pitchFamily="34" charset="0"/>
              </a:rPr>
              <a:t>treno</a:t>
            </a:r>
            <a:r>
              <a:rPr lang="fr-FR" sz="2600" b="0" i="0" u="none" strike="noStrike" baseline="0" dirty="0">
                <a:solidFill>
                  <a:srgbClr val="2D75B6"/>
                </a:solidFill>
                <a:latin typeface="Calibri" panose="020F0502020204030204" pitchFamily="34" charset="0"/>
              </a:rPr>
              <a:t> </a:t>
            </a:r>
            <a:r>
              <a:rPr lang="fr-FR" sz="2600" dirty="0" err="1">
                <a:solidFill>
                  <a:srgbClr val="2D75B6"/>
                </a:solidFill>
                <a:latin typeface="Calibri" panose="020F0502020204030204" pitchFamily="34" charset="0"/>
              </a:rPr>
              <a:t>e</a:t>
            </a:r>
            <a:r>
              <a:rPr lang="fr-FR" sz="2600" b="0" i="0" u="none" strike="noStrike" baseline="0" dirty="0" err="1">
                <a:solidFill>
                  <a:srgbClr val="2D75B6"/>
                </a:solidFill>
                <a:latin typeface="Calibri" panose="020F0502020204030204" pitchFamily="34" charset="0"/>
              </a:rPr>
              <a:t>mettono</a:t>
            </a:r>
            <a:r>
              <a:rPr lang="fr-FR" sz="2600" b="0" i="0" u="none" strike="noStrike" baseline="0" dirty="0">
                <a:solidFill>
                  <a:srgbClr val="2D75B6"/>
                </a:solidFill>
                <a:latin typeface="Calibri" panose="020F0502020204030204" pitchFamily="34" charset="0"/>
              </a:rPr>
              <a:t> CO</a:t>
            </a:r>
            <a:r>
              <a:rPr lang="fr-FR" sz="2600" b="0" i="0" u="none" strike="noStrike" baseline="-25000" dirty="0">
                <a:solidFill>
                  <a:srgbClr val="2D75B6"/>
                </a:solidFill>
                <a:latin typeface="Calibri" panose="020F0502020204030204" pitchFamily="34" charset="0"/>
              </a:rPr>
              <a:t>2</a:t>
            </a:r>
            <a:r>
              <a:rPr lang="it-IT" sz="2600" b="0" i="0" u="none" strike="noStrike" baseline="0" dirty="0">
                <a:solidFill>
                  <a:srgbClr val="2D75B6"/>
                </a:solidFill>
                <a:latin typeface="Calibri" panose="020F0502020204030204" pitchFamily="34" charset="0"/>
              </a:rPr>
              <a:t>]</a:t>
            </a:r>
            <a:br>
              <a:rPr lang="it-IT" sz="2600" b="0" i="0" u="none" strike="noStrike" baseline="0" dirty="0">
                <a:solidFill>
                  <a:srgbClr val="2D75B6"/>
                </a:solidFill>
                <a:latin typeface="Calibri" panose="020F0502020204030204" pitchFamily="34" charset="0"/>
              </a:rPr>
            </a:br>
            <a:endParaRPr lang="it-IT" sz="2600" b="0" i="0" u="none" strike="noStrike" baseline="0" dirty="0">
              <a:solidFill>
                <a:srgbClr val="2D75B6"/>
              </a:solidFill>
              <a:latin typeface="Calibri" panose="020F0502020204030204" pitchFamily="34" charset="0"/>
            </a:endParaRPr>
          </a:p>
          <a:p>
            <a:r>
              <a:rPr lang="fr-FR" sz="2600" b="0" i="0" u="none" strike="noStrike" baseline="0" dirty="0">
                <a:solidFill>
                  <a:srgbClr val="2D75B6"/>
                </a:solidFill>
                <a:latin typeface="Calibri" panose="020F0502020204030204" pitchFamily="34" charset="0"/>
              </a:rPr>
              <a:t>Se il </a:t>
            </a:r>
            <a:r>
              <a:rPr lang="fr-FR" sz="2600" b="0" i="0" u="none" strike="noStrike" baseline="0" dirty="0" err="1">
                <a:solidFill>
                  <a:srgbClr val="2D75B6"/>
                </a:solidFill>
                <a:latin typeface="Calibri" panose="020F0502020204030204" pitchFamily="34" charset="0"/>
              </a:rPr>
              <a:t>numero</a:t>
            </a:r>
            <a:r>
              <a:rPr lang="fr-FR" sz="2600" b="0" i="0" u="none" strike="noStrike" dirty="0">
                <a:solidFill>
                  <a:srgbClr val="2D75B6"/>
                </a:solidFill>
                <a:latin typeface="Calibri" panose="020F0502020204030204" pitchFamily="34" charset="0"/>
              </a:rPr>
              <a:t> dei </a:t>
            </a:r>
            <a:r>
              <a:rPr lang="fr-FR" sz="2600" b="0" i="0" u="none" strike="noStrike" dirty="0" err="1">
                <a:solidFill>
                  <a:srgbClr val="2D75B6"/>
                </a:solidFill>
                <a:latin typeface="Calibri" panose="020F0502020204030204" pitchFamily="34" charset="0"/>
              </a:rPr>
              <a:t>viaggi</a:t>
            </a:r>
            <a:r>
              <a:rPr lang="fr-FR" sz="2600" b="0" i="0" u="none" strike="noStrike" baseline="0" dirty="0">
                <a:solidFill>
                  <a:srgbClr val="2D75B6"/>
                </a:solidFill>
                <a:latin typeface="Calibri" panose="020F0502020204030204" pitchFamily="34" charset="0"/>
              </a:rPr>
              <a:t> </a:t>
            </a:r>
            <a:r>
              <a:rPr lang="fr-FR" sz="2600" b="0" i="0" u="none" strike="noStrike" baseline="0" dirty="0" err="1">
                <a:solidFill>
                  <a:srgbClr val="2D75B6"/>
                </a:solidFill>
                <a:latin typeface="Calibri" panose="020F0502020204030204" pitchFamily="34" charset="0"/>
              </a:rPr>
              <a:t>risparmiati</a:t>
            </a:r>
            <a:r>
              <a:rPr lang="fr-FR" sz="2600" b="0" i="0" u="none" strike="noStrike" baseline="0" dirty="0">
                <a:solidFill>
                  <a:srgbClr val="2D75B6"/>
                </a:solidFill>
                <a:latin typeface="Calibri" panose="020F0502020204030204" pitchFamily="34" charset="0"/>
              </a:rPr>
              <a:t> è di 900.000 </a:t>
            </a:r>
            <a:r>
              <a:rPr lang="fr-FR" sz="2600" b="0" i="0" u="none" strike="noStrike" baseline="0" dirty="0" err="1">
                <a:solidFill>
                  <a:srgbClr val="2D75B6"/>
                </a:solidFill>
                <a:latin typeface="Calibri" panose="020F0502020204030204" pitchFamily="34" charset="0"/>
              </a:rPr>
              <a:t>all’anno</a:t>
            </a:r>
            <a:r>
              <a:rPr lang="fr-FR" sz="2600" b="0" i="0" u="none" strike="noStrike" baseline="0" dirty="0">
                <a:solidFill>
                  <a:srgbClr val="2D75B6"/>
                </a:solidFill>
                <a:latin typeface="Calibri" panose="020F0502020204030204" pitchFamily="34" charset="0"/>
              </a:rPr>
              <a:t>, le </a:t>
            </a:r>
            <a:r>
              <a:rPr lang="fr-FR" sz="2600" dirty="0" err="1">
                <a:solidFill>
                  <a:srgbClr val="2D75B6"/>
                </a:solidFill>
                <a:latin typeface="Calibri" panose="020F0502020204030204" pitchFamily="34" charset="0"/>
              </a:rPr>
              <a:t>e</a:t>
            </a:r>
            <a:r>
              <a:rPr lang="fr-FR" sz="2600" b="0" i="0" u="none" strike="noStrike" baseline="0" dirty="0" err="1">
                <a:solidFill>
                  <a:srgbClr val="2D75B6"/>
                </a:solidFill>
                <a:latin typeface="Calibri" panose="020F0502020204030204" pitchFamily="34" charset="0"/>
              </a:rPr>
              <a:t>conomie</a:t>
            </a:r>
            <a:r>
              <a:rPr lang="fr-FR" sz="2600" b="0" i="0" u="none" strike="noStrike" baseline="0" dirty="0">
                <a:solidFill>
                  <a:srgbClr val="2D75B6"/>
                </a:solidFill>
                <a:latin typeface="Calibri" panose="020F0502020204030204" pitchFamily="34" charset="0"/>
              </a:rPr>
              <a:t> </a:t>
            </a:r>
            <a:r>
              <a:rPr lang="fr-FR" sz="2600" b="0" i="0" u="none" strike="noStrike" baseline="0" dirty="0" err="1">
                <a:solidFill>
                  <a:srgbClr val="2D75B6"/>
                </a:solidFill>
                <a:latin typeface="Calibri" panose="020F0502020204030204" pitchFamily="34" charset="0"/>
              </a:rPr>
              <a:t>annue</a:t>
            </a:r>
            <a:r>
              <a:rPr lang="fr-FR" sz="2600" b="0" i="0" u="none" strike="noStrike" baseline="0" dirty="0">
                <a:solidFill>
                  <a:srgbClr val="2D75B6"/>
                </a:solidFill>
                <a:latin typeface="Calibri" panose="020F0502020204030204" pitchFamily="34" charset="0"/>
              </a:rPr>
              <a:t> </a:t>
            </a:r>
            <a:r>
              <a:rPr lang="fr-FR" sz="2600" b="0" i="0" u="none" strike="noStrike" baseline="0" dirty="0" err="1">
                <a:solidFill>
                  <a:srgbClr val="2D75B6"/>
                </a:solidFill>
                <a:latin typeface="Calibri" panose="020F0502020204030204" pitchFamily="34" charset="0"/>
              </a:rPr>
              <a:t>possibili</a:t>
            </a:r>
            <a:r>
              <a:rPr lang="fr-FR" sz="2600" b="0" i="0" u="none" strike="noStrike" baseline="0" dirty="0">
                <a:solidFill>
                  <a:srgbClr val="2D75B6"/>
                </a:solidFill>
                <a:latin typeface="Calibri" panose="020F0502020204030204" pitchFamily="34" charset="0"/>
              </a:rPr>
              <a:t> sono</a:t>
            </a:r>
            <a:r>
              <a:rPr lang="it-IT" sz="2600" b="0" i="0" u="none" strike="noStrike" baseline="0" dirty="0">
                <a:solidFill>
                  <a:srgbClr val="2D75B6"/>
                </a:solidFill>
                <a:latin typeface="Calibri" panose="020F0502020204030204" pitchFamily="34" charset="0"/>
              </a:rPr>
              <a:t>         </a:t>
            </a:r>
          </a:p>
          <a:p>
            <a:pPr algn="ctr"/>
            <a:r>
              <a:rPr lang="it-IT" sz="2600" b="0" i="0" u="none" strike="noStrike" baseline="0" dirty="0">
                <a:solidFill>
                  <a:srgbClr val="2D75B6"/>
                </a:solidFill>
                <a:latin typeface="Calibri" panose="020F0502020204030204" pitchFamily="34" charset="0"/>
              </a:rPr>
              <a:t>0,41796</a:t>
            </a:r>
            <a:r>
              <a:rPr lang="it-IT" sz="2600" dirty="0">
                <a:solidFill>
                  <a:srgbClr val="2D75B6"/>
                </a:solidFill>
                <a:latin typeface="Calibri" panose="020F0502020204030204" pitchFamily="34" charset="0"/>
              </a:rPr>
              <a:t>x</a:t>
            </a:r>
            <a:r>
              <a:rPr lang="it-IT" sz="2600" b="0" i="0" u="none" strike="noStrike" baseline="0" dirty="0">
                <a:solidFill>
                  <a:srgbClr val="2D75B6"/>
                </a:solidFill>
                <a:latin typeface="Calibri" panose="020F0502020204030204" pitchFamily="34" charset="0"/>
              </a:rPr>
              <a:t>900000=</a:t>
            </a:r>
            <a:r>
              <a:rPr lang="it-IT" sz="2600" b="1" i="0" u="sng" strike="noStrike" baseline="0" dirty="0">
                <a:solidFill>
                  <a:srgbClr val="2D75B6"/>
                </a:solidFill>
                <a:latin typeface="Calibri" panose="020F0502020204030204" pitchFamily="34" charset="0"/>
              </a:rPr>
              <a:t>376.164</a:t>
            </a:r>
            <a:r>
              <a:rPr lang="it-IT" sz="2600" b="0" i="0" u="none" strike="noStrike" baseline="0" dirty="0">
                <a:solidFill>
                  <a:srgbClr val="2D75B6"/>
                </a:solidFill>
                <a:latin typeface="Calibri" panose="020F0502020204030204" pitchFamily="34" charset="0"/>
              </a:rPr>
              <a:t> tonnellate</a:t>
            </a:r>
          </a:p>
          <a:p>
            <a:pPr algn="ctr"/>
            <a:endParaRPr lang="it-IT" sz="2600" b="0" i="0" u="none" strike="noStrike" baseline="0" dirty="0">
              <a:solidFill>
                <a:srgbClr val="2D75B6"/>
              </a:solidFill>
              <a:latin typeface="Calibri" panose="020F0502020204030204" pitchFamily="34" charset="0"/>
            </a:endParaRPr>
          </a:p>
          <a:p>
            <a:r>
              <a:rPr lang="fr-FR" sz="2600" b="1" i="0" u="none" strike="noStrike" baseline="0" dirty="0">
                <a:solidFill>
                  <a:srgbClr val="FF0000"/>
                </a:solidFill>
                <a:latin typeface="Calibri" panose="020F0502020204030204" pitchFamily="34" charset="0"/>
              </a:rPr>
              <a:t>Molto </a:t>
            </a:r>
            <a:r>
              <a:rPr lang="fr-FR" sz="2600" b="1" i="0" u="none" strike="noStrike" baseline="0" dirty="0" err="1">
                <a:solidFill>
                  <a:srgbClr val="FF0000"/>
                </a:solidFill>
                <a:latin typeface="Calibri" panose="020F0502020204030204" pitchFamily="34" charset="0"/>
              </a:rPr>
              <a:t>meno</a:t>
            </a:r>
            <a:r>
              <a:rPr lang="fr-FR" sz="2600" b="1" i="0" u="none" strike="noStrike" baseline="0" dirty="0">
                <a:solidFill>
                  <a:srgbClr val="FF0000"/>
                </a:solidFill>
                <a:latin typeface="Calibri" panose="020F0502020204030204" pitchFamily="34" charset="0"/>
              </a:rPr>
              <a:t> dei 2,5 </a:t>
            </a:r>
            <a:r>
              <a:rPr lang="fr-FR" sz="2600" b="1" i="0" u="none" strike="noStrike" baseline="0" dirty="0" err="1">
                <a:solidFill>
                  <a:srgbClr val="FF0000"/>
                </a:solidFill>
                <a:latin typeface="Calibri" panose="020F0502020204030204" pitchFamily="34" charset="0"/>
              </a:rPr>
              <a:t>milioni</a:t>
            </a:r>
            <a:r>
              <a:rPr lang="fr-FR" sz="2600" b="1" i="0" u="none" strike="noStrike" baseline="0" dirty="0">
                <a:solidFill>
                  <a:srgbClr val="FF0000"/>
                </a:solidFill>
                <a:latin typeface="Calibri" panose="020F0502020204030204" pitchFamily="34" charset="0"/>
              </a:rPr>
              <a:t> di </a:t>
            </a:r>
            <a:r>
              <a:rPr lang="fr-FR" sz="2600" b="1" i="0" u="none" strike="noStrike" baseline="0" dirty="0" err="1">
                <a:solidFill>
                  <a:srgbClr val="FF0000"/>
                </a:solidFill>
                <a:latin typeface="Calibri" panose="020F0502020204030204" pitchFamily="34" charset="0"/>
              </a:rPr>
              <a:t>tonnellate</a:t>
            </a:r>
            <a:r>
              <a:rPr lang="fr-FR" sz="2600" b="1" i="0" u="none" strike="noStrike" baseline="0" dirty="0">
                <a:solidFill>
                  <a:srgbClr val="FF0000"/>
                </a:solidFill>
                <a:latin typeface="Calibri" panose="020F0502020204030204" pitchFamily="34" charset="0"/>
              </a:rPr>
              <a:t> </a:t>
            </a:r>
            <a:r>
              <a:rPr lang="fr-FR" sz="2600" b="1" i="0" u="none" strike="noStrike" baseline="0" dirty="0" err="1">
                <a:solidFill>
                  <a:srgbClr val="FF0000"/>
                </a:solidFill>
                <a:latin typeface="Calibri" panose="020F0502020204030204" pitchFamily="34" charset="0"/>
              </a:rPr>
              <a:t>dichiarate</a:t>
            </a:r>
            <a:r>
              <a:rPr lang="fr-FR" sz="2600" b="1" i="0" u="none" strike="noStrike" baseline="0" dirty="0">
                <a:solidFill>
                  <a:srgbClr val="FF0000"/>
                </a:solidFill>
                <a:latin typeface="Calibri" panose="020F0502020204030204" pitchFamily="34" charset="0"/>
              </a:rPr>
              <a:t> </a:t>
            </a:r>
            <a:r>
              <a:rPr lang="fr-FR" sz="2600" b="1" i="0" u="none" strike="noStrike" baseline="0" dirty="0" err="1">
                <a:solidFill>
                  <a:srgbClr val="FF0000"/>
                </a:solidFill>
                <a:latin typeface="Calibri" panose="020F0502020204030204" pitchFamily="34" charset="0"/>
              </a:rPr>
              <a:t>dai</a:t>
            </a:r>
            <a:r>
              <a:rPr lang="fr-FR" sz="2600" b="1" i="0" u="none" strike="noStrike" baseline="0" dirty="0">
                <a:solidFill>
                  <a:srgbClr val="FF0000"/>
                </a:solidFill>
                <a:latin typeface="Calibri" panose="020F0502020204030204" pitchFamily="34" charset="0"/>
              </a:rPr>
              <a:t> </a:t>
            </a:r>
            <a:r>
              <a:rPr lang="fr-FR" sz="2600" b="1" i="0" u="none" strike="noStrike" baseline="0" dirty="0" err="1">
                <a:solidFill>
                  <a:srgbClr val="FF0000"/>
                </a:solidFill>
                <a:latin typeface="Calibri" panose="020F0502020204030204" pitchFamily="34" charset="0"/>
              </a:rPr>
              <a:t>proponenti</a:t>
            </a:r>
            <a:endParaRPr lang="it-IT" sz="2600" b="0" i="0" u="none" strike="noStrike" baseline="0" dirty="0">
              <a:solidFill>
                <a:srgbClr val="FF0000"/>
              </a:solidFill>
              <a:latin typeface="Calibri" panose="020F0502020204030204" pitchFamily="34" charset="0"/>
            </a:endParaRPr>
          </a:p>
          <a:p>
            <a:r>
              <a:rPr lang="fr-FR" sz="2600" b="0" i="0" u="none" strike="noStrike" baseline="0" dirty="0">
                <a:solidFill>
                  <a:srgbClr val="FF0000"/>
                </a:solidFill>
                <a:latin typeface="Calibri" panose="020F0502020204030204" pitchFamily="34" charset="0"/>
              </a:rPr>
              <a:t>La </a:t>
            </a:r>
            <a:r>
              <a:rPr lang="fr-FR" sz="2600" b="0" i="0" u="none" strike="noStrike" baseline="0" dirty="0" err="1">
                <a:solidFill>
                  <a:srgbClr val="FF0000"/>
                </a:solidFill>
                <a:latin typeface="Calibri" panose="020F0502020204030204" pitchFamily="34" charset="0"/>
              </a:rPr>
              <a:t>compensazione</a:t>
            </a:r>
            <a:r>
              <a:rPr lang="fr-FR" sz="2600" b="0" i="0" u="none" strike="noStrike" baseline="0" dirty="0">
                <a:solidFill>
                  <a:srgbClr val="FF0000"/>
                </a:solidFill>
                <a:latin typeface="Calibri" panose="020F0502020204030204" pitchFamily="34" charset="0"/>
              </a:rPr>
              <a:t> delle </a:t>
            </a:r>
            <a:r>
              <a:rPr lang="fr-FR" sz="2600" dirty="0" err="1">
                <a:solidFill>
                  <a:srgbClr val="FF0000"/>
                </a:solidFill>
                <a:latin typeface="Calibri" panose="020F0502020204030204" pitchFamily="34" charset="0"/>
              </a:rPr>
              <a:t>e</a:t>
            </a:r>
            <a:r>
              <a:rPr lang="fr-FR" sz="2600" b="0" i="0" u="none" strike="noStrike" baseline="0" dirty="0" err="1">
                <a:solidFill>
                  <a:srgbClr val="FF0000"/>
                </a:solidFill>
                <a:latin typeface="Calibri" panose="020F0502020204030204" pitchFamily="34" charset="0"/>
              </a:rPr>
              <a:t>missioni</a:t>
            </a:r>
            <a:r>
              <a:rPr lang="fr-FR" sz="2600" b="0" i="0" u="none" strike="noStrike" baseline="0" dirty="0">
                <a:solidFill>
                  <a:srgbClr val="FF0000"/>
                </a:solidFill>
                <a:latin typeface="Calibri" panose="020F0502020204030204" pitchFamily="34" charset="0"/>
              </a:rPr>
              <a:t> in </a:t>
            </a:r>
            <a:r>
              <a:rPr lang="fr-FR" sz="2600" b="0" i="0" u="none" strike="noStrike" baseline="0" dirty="0" err="1">
                <a:solidFill>
                  <a:srgbClr val="FF0000"/>
                </a:solidFill>
                <a:latin typeface="Calibri" panose="020F0502020204030204" pitchFamily="34" charset="0"/>
              </a:rPr>
              <a:t>eccesso</a:t>
            </a:r>
            <a:r>
              <a:rPr lang="fr-FR" sz="2600" b="0" i="0" u="none" strike="noStrike" baseline="0" dirty="0">
                <a:solidFill>
                  <a:srgbClr val="FF0000"/>
                </a:solidFill>
                <a:latin typeface="Calibri" panose="020F0502020204030204" pitchFamily="34" charset="0"/>
              </a:rPr>
              <a:t> </a:t>
            </a:r>
            <a:r>
              <a:rPr lang="fr-FR" sz="2600" dirty="0">
                <a:solidFill>
                  <a:srgbClr val="FF0000"/>
                </a:solidFill>
                <a:latin typeface="Calibri" panose="020F0502020204030204" pitchFamily="34" charset="0"/>
              </a:rPr>
              <a:t>i</a:t>
            </a:r>
            <a:r>
              <a:rPr lang="fr-FR" sz="2600" b="0" i="0" u="none" strike="noStrike" baseline="0" dirty="0">
                <a:solidFill>
                  <a:srgbClr val="FF0000"/>
                </a:solidFill>
                <a:latin typeface="Calibri" panose="020F0502020204030204" pitchFamily="34" charset="0"/>
              </a:rPr>
              <a:t>n </a:t>
            </a:r>
            <a:r>
              <a:rPr lang="fr-FR" sz="2600" b="0" i="0" u="none" strike="noStrike" baseline="0" dirty="0" err="1">
                <a:solidFill>
                  <a:srgbClr val="FF0000"/>
                </a:solidFill>
                <a:latin typeface="Calibri" panose="020F0502020204030204" pitchFamily="34" charset="0"/>
              </a:rPr>
              <a:t>fase</a:t>
            </a:r>
            <a:r>
              <a:rPr lang="fr-FR" sz="2600" b="0" i="0" u="none" strike="noStrike" baseline="0" dirty="0">
                <a:solidFill>
                  <a:srgbClr val="FF0000"/>
                </a:solidFill>
                <a:latin typeface="Calibri" panose="020F0502020204030204" pitchFamily="34" charset="0"/>
              </a:rPr>
              <a:t> di </a:t>
            </a:r>
            <a:r>
              <a:rPr lang="fr-FR" sz="2600" b="0" i="0" u="none" strike="noStrike" baseline="0" dirty="0" err="1">
                <a:solidFill>
                  <a:srgbClr val="FF0000"/>
                </a:solidFill>
                <a:latin typeface="Calibri" panose="020F0502020204030204" pitchFamily="34" charset="0"/>
              </a:rPr>
              <a:t>costruzione</a:t>
            </a:r>
            <a:r>
              <a:rPr lang="fr-FR" sz="2600" b="0" i="0" u="none" strike="noStrike" baseline="0" dirty="0">
                <a:solidFill>
                  <a:srgbClr val="FF0000"/>
                </a:solidFill>
                <a:latin typeface="Calibri" panose="020F0502020204030204" pitchFamily="34" charset="0"/>
              </a:rPr>
              <a:t> </a:t>
            </a:r>
            <a:r>
              <a:rPr lang="fr-FR" sz="2600" b="0" i="0" u="none" strike="noStrike" baseline="0" dirty="0" err="1">
                <a:solidFill>
                  <a:srgbClr val="FF0000"/>
                </a:solidFill>
                <a:latin typeface="Calibri" panose="020F0502020204030204" pitchFamily="34" charset="0"/>
              </a:rPr>
              <a:t>richiede</a:t>
            </a:r>
            <a:r>
              <a:rPr lang="fr-FR" sz="2600" b="0" i="0" u="none" strike="noStrike" baseline="0" dirty="0">
                <a:solidFill>
                  <a:srgbClr val="FF0000"/>
                </a:solidFill>
                <a:latin typeface="Calibri" panose="020F0502020204030204" pitchFamily="34" charset="0"/>
              </a:rPr>
              <a:t> più di 25 </a:t>
            </a:r>
            <a:r>
              <a:rPr lang="fr-FR" sz="2600" b="0" i="0" u="none" strike="noStrike" baseline="0" dirty="0" err="1">
                <a:solidFill>
                  <a:srgbClr val="FF0000"/>
                </a:solidFill>
                <a:latin typeface="Calibri" panose="020F0502020204030204" pitchFamily="34" charset="0"/>
              </a:rPr>
              <a:t>annni</a:t>
            </a:r>
            <a:r>
              <a:rPr lang="fr-FR" sz="2600" b="0" i="0" u="none" strike="noStrike" baseline="0" dirty="0">
                <a:solidFill>
                  <a:srgbClr val="FF0000"/>
                </a:solidFill>
                <a:latin typeface="Calibri" panose="020F0502020204030204" pitchFamily="34" charset="0"/>
              </a:rPr>
              <a:t> (si va verso il 2057 e </a:t>
            </a:r>
            <a:r>
              <a:rPr lang="fr-FR" sz="2600" b="0" i="0" u="none" strike="noStrike" baseline="0" dirty="0" err="1">
                <a:solidFill>
                  <a:srgbClr val="FF0000"/>
                </a:solidFill>
                <a:latin typeface="Calibri" panose="020F0502020204030204" pitchFamily="34" charset="0"/>
              </a:rPr>
              <a:t>oltre</a:t>
            </a:r>
            <a:r>
              <a:rPr lang="fr-FR" sz="2600" b="0" i="0" u="none" strike="noStrike" baseline="0" dirty="0">
                <a:solidFill>
                  <a:srgbClr val="FF0000"/>
                </a:solidFill>
                <a:latin typeface="Calibri" panose="020F0502020204030204" pitchFamily="34" charset="0"/>
              </a:rPr>
              <a:t>)</a:t>
            </a:r>
            <a:r>
              <a:rPr lang="it-IT" sz="2600" b="0" i="0" u="none" strike="noStrike" baseline="0" dirty="0">
                <a:solidFill>
                  <a:srgbClr val="FF0000"/>
                </a:solidFill>
                <a:latin typeface="Calibri" panose="020F0502020204030204" pitchFamily="34" charset="0"/>
              </a:rPr>
              <a:t> </a:t>
            </a:r>
            <a:endParaRPr lang="fr-FR" sz="2600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Angelo Tartaglia                                        RIVALTA 28/06/2023</a:t>
            </a: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42731B-5382-49D5-8817-E59646CEC71F}" type="slidenum">
              <a:rPr lang="it-IT" smtClean="0"/>
              <a:t>11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1470905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>
            <a:extLst>
              <a:ext uri="{FF2B5EF4-FFF2-40B4-BE49-F238E27FC236}">
                <a16:creationId xmlns:a16="http://schemas.microsoft.com/office/drawing/2014/main" id="{886817AC-FDD1-4B38-4C51-A0825827224E}"/>
              </a:ext>
            </a:extLst>
          </p:cNvPr>
          <p:cNvSpPr txBox="1"/>
          <p:nvPr/>
        </p:nvSpPr>
        <p:spPr>
          <a:xfrm>
            <a:off x="1762125" y="1066801"/>
            <a:ext cx="8181975" cy="50167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32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•</a:t>
            </a:r>
            <a:r>
              <a:rPr lang="it-IT" sz="320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fr-FR" sz="3200" dirty="0">
                <a:solidFill>
                  <a:srgbClr val="000000"/>
                </a:solidFill>
                <a:latin typeface="Arial" panose="020B0604020202020204" pitchFamily="34" charset="0"/>
              </a:rPr>
              <a:t>Per </a:t>
            </a:r>
            <a:r>
              <a:rPr lang="fr-FR" sz="3200" dirty="0" err="1">
                <a:solidFill>
                  <a:srgbClr val="000000"/>
                </a:solidFill>
                <a:latin typeface="Arial" panose="020B0604020202020204" pitchFamily="34" charset="0"/>
              </a:rPr>
              <a:t>ottenere</a:t>
            </a:r>
            <a:r>
              <a:rPr lang="fr-FR" sz="3200" dirty="0">
                <a:solidFill>
                  <a:srgbClr val="000000"/>
                </a:solidFill>
                <a:latin typeface="Arial" panose="020B0604020202020204" pitchFamily="34" charset="0"/>
              </a:rPr>
              <a:t> il </a:t>
            </a:r>
            <a:r>
              <a:rPr lang="fr-FR" sz="3200" dirty="0" err="1">
                <a:solidFill>
                  <a:srgbClr val="000000"/>
                </a:solidFill>
                <a:latin typeface="Arial" panose="020B0604020202020204" pitchFamily="34" charset="0"/>
              </a:rPr>
              <a:t>risultato</a:t>
            </a:r>
            <a:r>
              <a:rPr lang="fr-FR" sz="3200" dirty="0">
                <a:solidFill>
                  <a:srgbClr val="000000"/>
                </a:solidFill>
                <a:latin typeface="Arial" panose="020B0604020202020204" pitchFamily="34" charset="0"/>
              </a:rPr>
              <a:t> di TELT, è </a:t>
            </a:r>
            <a:r>
              <a:rPr lang="fr-FR" sz="3200" dirty="0" err="1">
                <a:solidFill>
                  <a:srgbClr val="000000"/>
                </a:solidFill>
                <a:latin typeface="Arial" panose="020B0604020202020204" pitchFamily="34" charset="0"/>
              </a:rPr>
              <a:t>necessario</a:t>
            </a:r>
            <a:r>
              <a:rPr lang="fr-FR" sz="320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fr-FR" sz="3200" dirty="0" err="1">
                <a:solidFill>
                  <a:srgbClr val="000000"/>
                </a:solidFill>
                <a:latin typeface="Arial" panose="020B0604020202020204" pitchFamily="34" charset="0"/>
              </a:rPr>
              <a:t>ipotizzare</a:t>
            </a:r>
            <a:r>
              <a:rPr lang="fr-FR" sz="320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fr-FR" sz="3200" dirty="0" err="1">
                <a:solidFill>
                  <a:srgbClr val="000000"/>
                </a:solidFill>
                <a:latin typeface="Arial" panose="020B0604020202020204" pitchFamily="34" charset="0"/>
              </a:rPr>
              <a:t>che</a:t>
            </a:r>
            <a:r>
              <a:rPr lang="fr-FR" sz="320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fr-FR" sz="3200" dirty="0" err="1">
                <a:solidFill>
                  <a:srgbClr val="000000"/>
                </a:solidFill>
                <a:latin typeface="Arial" panose="020B0604020202020204" pitchFamily="34" charset="0"/>
              </a:rPr>
              <a:t>ogni</a:t>
            </a:r>
            <a:r>
              <a:rPr lang="fr-FR" sz="320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fr-FR" sz="3200" dirty="0" err="1">
                <a:solidFill>
                  <a:srgbClr val="000000"/>
                </a:solidFill>
                <a:latin typeface="Arial" panose="020B0604020202020204" pitchFamily="34" charset="0"/>
              </a:rPr>
              <a:t>viaggio</a:t>
            </a:r>
            <a:r>
              <a:rPr lang="fr-FR" sz="320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fr-FR" sz="3200" dirty="0" err="1">
                <a:solidFill>
                  <a:srgbClr val="000000"/>
                </a:solidFill>
                <a:latin typeface="Arial" panose="020B0604020202020204" pitchFamily="34" charset="0"/>
              </a:rPr>
              <a:t>risparmiato</a:t>
            </a:r>
            <a:r>
              <a:rPr lang="fr-FR" sz="320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fr-FR" sz="3200" dirty="0" err="1">
                <a:solidFill>
                  <a:srgbClr val="000000"/>
                </a:solidFill>
                <a:latin typeface="Arial" panose="020B0604020202020204" pitchFamily="34" charset="0"/>
              </a:rPr>
              <a:t>sia</a:t>
            </a:r>
            <a:r>
              <a:rPr lang="fr-FR" sz="3200" dirty="0">
                <a:solidFill>
                  <a:srgbClr val="000000"/>
                </a:solidFill>
                <a:latin typeface="Arial" panose="020B0604020202020204" pitchFamily="34" charset="0"/>
              </a:rPr>
              <a:t> di 2000 km</a:t>
            </a:r>
          </a:p>
          <a:p>
            <a:endParaRPr lang="it-IT" sz="3200" b="0" i="0" u="none" strike="noStrike" baseline="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r>
              <a:rPr lang="it-IT" sz="32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• </a:t>
            </a:r>
            <a:r>
              <a:rPr lang="fr-FR" sz="32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Che il </a:t>
            </a:r>
            <a:r>
              <a:rPr lang="fr-FR" sz="3200" b="0" i="0" u="none" strike="noStrike" baseline="0" dirty="0" err="1">
                <a:solidFill>
                  <a:srgbClr val="000000"/>
                </a:solidFill>
                <a:latin typeface="Calibri" panose="020F0502020204030204" pitchFamily="34" charset="0"/>
              </a:rPr>
              <a:t>traffico</a:t>
            </a:r>
            <a:r>
              <a:rPr lang="fr-FR" sz="32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fr-FR" sz="3200" b="0" i="0" u="none" strike="noStrike" baseline="0" dirty="0" err="1">
                <a:solidFill>
                  <a:srgbClr val="000000"/>
                </a:solidFill>
                <a:latin typeface="Calibri" panose="020F0502020204030204" pitchFamily="34" charset="0"/>
              </a:rPr>
              <a:t>lungo</a:t>
            </a:r>
            <a:r>
              <a:rPr lang="fr-FR" sz="32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 l'</a:t>
            </a:r>
            <a:r>
              <a:rPr lang="fr-FR" sz="3200" b="0" i="0" u="none" strike="noStrike" baseline="0" dirty="0" err="1">
                <a:solidFill>
                  <a:srgbClr val="000000"/>
                </a:solidFill>
                <a:latin typeface="Calibri" panose="020F0502020204030204" pitchFamily="34" charset="0"/>
              </a:rPr>
              <a:t>itinerario</a:t>
            </a:r>
            <a:r>
              <a:rPr lang="fr-FR" sz="32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 (</a:t>
            </a:r>
            <a:r>
              <a:rPr lang="fr-FR" sz="3200" b="0" i="0" u="none" strike="noStrike" baseline="0" dirty="0" err="1">
                <a:solidFill>
                  <a:srgbClr val="000000"/>
                </a:solidFill>
                <a:latin typeface="Calibri" panose="020F0502020204030204" pitchFamily="34" charset="0"/>
              </a:rPr>
              <a:t>inclusa</a:t>
            </a:r>
            <a:r>
              <a:rPr lang="fr-FR" sz="32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 la Val di Susa e il Monte Bianco) </a:t>
            </a:r>
            <a:r>
              <a:rPr lang="fr-FR" sz="3200" b="0" i="0" u="none" strike="noStrike" baseline="0" dirty="0" err="1">
                <a:solidFill>
                  <a:srgbClr val="000000"/>
                </a:solidFill>
                <a:latin typeface="Calibri" panose="020F0502020204030204" pitchFamily="34" charset="0"/>
              </a:rPr>
              <a:t>sia</a:t>
            </a:r>
            <a:r>
              <a:rPr lang="fr-FR" sz="32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 3 volte superiore </a:t>
            </a:r>
            <a:r>
              <a:rPr lang="fr-FR" sz="3200" dirty="0">
                <a:solidFill>
                  <a:srgbClr val="000000"/>
                </a:solidFill>
                <a:latin typeface="Calibri" panose="020F0502020204030204" pitchFamily="34" charset="0"/>
              </a:rPr>
              <a:t>a</a:t>
            </a:r>
            <a:r>
              <a:rPr lang="fr-FR" sz="32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fr-FR" sz="3200" b="0" i="0" u="none" strike="noStrike" baseline="0" dirty="0" err="1">
                <a:solidFill>
                  <a:srgbClr val="000000"/>
                </a:solidFill>
                <a:latin typeface="Calibri" panose="020F0502020204030204" pitchFamily="34" charset="0"/>
              </a:rPr>
              <a:t>quello</a:t>
            </a:r>
            <a:r>
              <a:rPr lang="fr-FR" sz="32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 di </a:t>
            </a:r>
            <a:r>
              <a:rPr lang="fr-FR" sz="3200" b="0" i="0" u="none" strike="noStrike" baseline="0" dirty="0" err="1">
                <a:solidFill>
                  <a:srgbClr val="000000"/>
                </a:solidFill>
                <a:latin typeface="Calibri" panose="020F0502020204030204" pitchFamily="34" charset="0"/>
              </a:rPr>
              <a:t>oggi</a:t>
            </a:r>
            <a:endParaRPr lang="fr-FR" sz="3200" b="0" i="0" u="none" strike="noStrike" baseline="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endParaRPr lang="it-IT" sz="3200" b="0" i="0" u="none" strike="noStrike" baseline="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r>
              <a:rPr lang="it-IT" sz="32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• </a:t>
            </a:r>
            <a:r>
              <a:rPr lang="fr-FR" sz="32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Che il </a:t>
            </a:r>
            <a:r>
              <a:rPr lang="fr-FR" sz="3200" b="0" i="0" u="none" strike="noStrike" baseline="0" dirty="0" err="1">
                <a:solidFill>
                  <a:srgbClr val="000000"/>
                </a:solidFill>
                <a:latin typeface="Calibri" panose="020F0502020204030204" pitchFamily="34" charset="0"/>
              </a:rPr>
              <a:t>riparto</a:t>
            </a:r>
            <a:r>
              <a:rPr lang="fr-FR" sz="32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 modale </a:t>
            </a:r>
            <a:r>
              <a:rPr lang="fr-FR" sz="3200" b="0" i="0" u="none" strike="noStrike" baseline="0" dirty="0" err="1">
                <a:solidFill>
                  <a:srgbClr val="000000"/>
                </a:solidFill>
                <a:latin typeface="Calibri" panose="020F0502020204030204" pitchFamily="34" charset="0"/>
              </a:rPr>
              <a:t>passi</a:t>
            </a:r>
            <a:r>
              <a:rPr lang="fr-FR" sz="32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fr-FR" sz="3200" dirty="0">
                <a:solidFill>
                  <a:srgbClr val="000000"/>
                </a:solidFill>
                <a:latin typeface="Calibri" panose="020F0502020204030204" pitchFamily="34" charset="0"/>
              </a:rPr>
              <a:t>al</a:t>
            </a:r>
            <a:r>
              <a:rPr lang="fr-FR" sz="32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 55% </a:t>
            </a:r>
            <a:r>
              <a:rPr lang="fr-FR" sz="3200" b="0" i="0" u="none" strike="noStrike" baseline="0" dirty="0" err="1">
                <a:solidFill>
                  <a:srgbClr val="000000"/>
                </a:solidFill>
                <a:latin typeface="Calibri" panose="020F0502020204030204" pitchFamily="34" charset="0"/>
              </a:rPr>
              <a:t>sulla</a:t>
            </a:r>
            <a:r>
              <a:rPr lang="fr-FR" sz="32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fr-FR" sz="3200" b="0" i="0" u="none" strike="noStrike" baseline="0" dirty="0" err="1">
                <a:solidFill>
                  <a:srgbClr val="000000"/>
                </a:solidFill>
                <a:latin typeface="Calibri" panose="020F0502020204030204" pitchFamily="34" charset="0"/>
              </a:rPr>
              <a:t>rotaia</a:t>
            </a:r>
            <a:r>
              <a:rPr lang="fr-FR" sz="32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 (per 2000 km di </a:t>
            </a:r>
            <a:r>
              <a:rPr lang="fr-FR" sz="3200" b="0" i="0" u="none" strike="noStrike" baseline="0" dirty="0" err="1">
                <a:solidFill>
                  <a:srgbClr val="000000"/>
                </a:solidFill>
                <a:latin typeface="Calibri" panose="020F0502020204030204" pitchFamily="34" charset="0"/>
              </a:rPr>
              <a:t>percorso</a:t>
            </a:r>
            <a:r>
              <a:rPr lang="fr-FR" sz="32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)</a:t>
            </a:r>
            <a:endParaRPr lang="it-IT" sz="3200" b="0" i="0" u="none" strike="noStrike" baseline="0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Angelo Tartaglia                                        RIVALTA 28/06/2023</a:t>
            </a: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42731B-5382-49D5-8817-E59646CEC71F}" type="slidenum">
              <a:rPr lang="it-IT" smtClean="0"/>
              <a:t>12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7370645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Ma… il riparto modale europeo è insensibile alle infrastrutture</a:t>
            </a:r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8525" y="1710212"/>
            <a:ext cx="8159750" cy="4394200"/>
          </a:xfrm>
          <a:prstGeom prst="rect">
            <a:avLst/>
          </a:prstGeom>
        </p:spPr>
      </p:pic>
      <p:sp>
        <p:nvSpPr>
          <p:cNvPr id="5" name="CasellaDiTesto 4"/>
          <p:cNvSpPr txBox="1"/>
          <p:nvPr/>
        </p:nvSpPr>
        <p:spPr>
          <a:xfrm>
            <a:off x="9215120" y="2926080"/>
            <a:ext cx="2169376" cy="22467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800" dirty="0"/>
              <a:t>Strada: 80%</a:t>
            </a:r>
          </a:p>
          <a:p>
            <a:endParaRPr lang="it-IT" sz="2800" dirty="0"/>
          </a:p>
          <a:p>
            <a:r>
              <a:rPr lang="it-IT" sz="2800" dirty="0"/>
              <a:t>Ferrovia: 20%</a:t>
            </a:r>
          </a:p>
          <a:p>
            <a:endParaRPr lang="it-IT" sz="2800" dirty="0"/>
          </a:p>
          <a:p>
            <a:r>
              <a:rPr lang="it-IT" sz="2800" dirty="0">
                <a:sym typeface="Symbol" panose="05050102010706020507" pitchFamily="18" charset="2"/>
              </a:rPr>
              <a:t> </a:t>
            </a:r>
            <a:r>
              <a:rPr lang="it-IT" sz="2800" dirty="0">
                <a:solidFill>
                  <a:srgbClr val="FF0000"/>
                </a:solidFill>
                <a:sym typeface="Symbol" panose="05050102010706020507" pitchFamily="18" charset="2"/>
              </a:rPr>
              <a:t>costante</a:t>
            </a:r>
            <a:endParaRPr lang="it-IT" sz="2800" dirty="0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Angelo Tartaglia                                        RIVALTA 28/06/2023</a:t>
            </a: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42731B-5382-49D5-8817-E59646CEC71F}" type="slidenum">
              <a:rPr lang="it-IT" smtClean="0"/>
              <a:t>13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8951887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Parere autorevole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905076-0950-4DDC-AAB2-8B1FB519BFC8}" type="slidenum">
              <a:rPr lang="it-IT" smtClean="0"/>
              <a:pPr/>
              <a:t>14</a:t>
            </a:fld>
            <a:endParaRPr lang="it-IT"/>
          </a:p>
        </p:txBody>
      </p:sp>
      <p:sp>
        <p:nvSpPr>
          <p:cNvPr id="5" name="CasellaDiTesto 4"/>
          <p:cNvSpPr txBox="1"/>
          <p:nvPr/>
        </p:nvSpPr>
        <p:spPr>
          <a:xfrm>
            <a:off x="2495600" y="1413680"/>
            <a:ext cx="7416824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dirty="0"/>
              <a:t>«… l’influenza dell’offerta infrastrutturale stradale e ferroviaria sulla domanda è inferiore al 3% fra lo scenario che prevede la realizzazione di tutti i valichi ipotizzati nelle Alpi ed il sostanziale status quo attuale.»</a:t>
            </a:r>
          </a:p>
          <a:p>
            <a:r>
              <a:rPr lang="it-IT" sz="2000" dirty="0"/>
              <a:t>…..</a:t>
            </a:r>
          </a:p>
          <a:p>
            <a:r>
              <a:rPr lang="it-IT" sz="2000" dirty="0"/>
              <a:t>«Altri obiettivi quali quelli di un riequilibrio modale significativo con una riduzione della componente stradale rispetto a quella su rotaia sono per lo meno velleitari ed illusori.»</a:t>
            </a:r>
          </a:p>
          <a:p>
            <a:r>
              <a:rPr lang="it-IT" sz="2000" dirty="0"/>
              <a:t>….</a:t>
            </a:r>
          </a:p>
          <a:p>
            <a:r>
              <a:rPr lang="it-IT" sz="2000" dirty="0"/>
              <a:t>«Discorsi sul cospicuo </a:t>
            </a:r>
            <a:r>
              <a:rPr lang="it-IT" sz="2000" dirty="0" err="1"/>
              <a:t>ripassaggio</a:t>
            </a:r>
            <a:r>
              <a:rPr lang="it-IT" sz="2000" dirty="0"/>
              <a:t> dalla strada alla ferrovia non sono seri, e contengono al loro interno un elemento illusorio.»</a:t>
            </a:r>
          </a:p>
        </p:txBody>
      </p:sp>
      <p:sp>
        <p:nvSpPr>
          <p:cNvPr id="6" name="CasellaDiTesto 5"/>
          <p:cNvSpPr txBox="1"/>
          <p:nvPr/>
        </p:nvSpPr>
        <p:spPr>
          <a:xfrm>
            <a:off x="6096000" y="5301209"/>
            <a:ext cx="33843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Mario Virano, 29/11/2001, intervento al convegno </a:t>
            </a:r>
            <a:r>
              <a:rPr lang="it-IT" dirty="0" err="1"/>
              <a:t>Infravia</a:t>
            </a:r>
            <a:endParaRPr lang="it-IT" dirty="0"/>
          </a:p>
        </p:txBody>
      </p:sp>
      <p:sp>
        <p:nvSpPr>
          <p:cNvPr id="7" name="Segnaposto piè di pagina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Angelo Tartaglia                                        RIVALTA 28/06/2023</a:t>
            </a:r>
          </a:p>
        </p:txBody>
      </p:sp>
    </p:spTree>
    <p:extLst>
      <p:ext uri="{BB962C8B-B14F-4D97-AF65-F5344CB8AC3E}">
        <p14:creationId xmlns:p14="http://schemas.microsoft.com/office/powerpoint/2010/main" val="37360479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Se il riparto modale si riduce alla metà …</a:t>
            </a:r>
          </a:p>
        </p:txBody>
      </p:sp>
      <p:grpSp>
        <p:nvGrpSpPr>
          <p:cNvPr id="12" name="Gruppo 11"/>
          <p:cNvGrpSpPr/>
          <p:nvPr/>
        </p:nvGrpSpPr>
        <p:grpSpPr>
          <a:xfrm>
            <a:off x="1737360" y="1371600"/>
            <a:ext cx="9032240" cy="5388372"/>
            <a:chOff x="2073002" y="2082800"/>
            <a:chExt cx="7893034" cy="4677172"/>
          </a:xfrm>
        </p:grpSpPr>
        <p:grpSp>
          <p:nvGrpSpPr>
            <p:cNvPr id="11" name="Gruppo 10"/>
            <p:cNvGrpSpPr/>
            <p:nvPr/>
          </p:nvGrpSpPr>
          <p:grpSpPr>
            <a:xfrm>
              <a:off x="2073002" y="2167741"/>
              <a:ext cx="7893034" cy="4253036"/>
              <a:chOff x="2073002" y="2167741"/>
              <a:chExt cx="7893034" cy="4253036"/>
            </a:xfrm>
          </p:grpSpPr>
          <p:pic>
            <p:nvPicPr>
              <p:cNvPr id="4" name="Immagine 3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073002" y="2167741"/>
                <a:ext cx="7339776" cy="4253036"/>
              </a:xfrm>
              <a:prstGeom prst="rect">
                <a:avLst/>
              </a:prstGeom>
            </p:spPr>
          </p:pic>
          <p:sp>
            <p:nvSpPr>
              <p:cNvPr id="5" name="Rettangolo 4"/>
              <p:cNvSpPr/>
              <p:nvPr/>
            </p:nvSpPr>
            <p:spPr>
              <a:xfrm>
                <a:off x="9260378" y="2167741"/>
                <a:ext cx="705658" cy="9144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</p:grpSp>
        <p:grpSp>
          <p:nvGrpSpPr>
            <p:cNvPr id="9" name="Gruppo 8"/>
            <p:cNvGrpSpPr/>
            <p:nvPr/>
          </p:nvGrpSpPr>
          <p:grpSpPr>
            <a:xfrm>
              <a:off x="2524759" y="2082800"/>
              <a:ext cx="6182361" cy="4677172"/>
              <a:chOff x="2524759" y="2082800"/>
              <a:chExt cx="6182361" cy="4677172"/>
            </a:xfrm>
          </p:grpSpPr>
          <p:cxnSp>
            <p:nvCxnSpPr>
              <p:cNvPr id="15" name="Connettore 2 14"/>
              <p:cNvCxnSpPr/>
              <p:nvPr/>
            </p:nvCxnSpPr>
            <p:spPr>
              <a:xfrm flipH="1" flipV="1">
                <a:off x="2901434" y="5915327"/>
                <a:ext cx="9229" cy="379693"/>
              </a:xfrm>
              <a:prstGeom prst="straightConnector1">
                <a:avLst/>
              </a:prstGeom>
              <a:ln w="25400">
                <a:solidFill>
                  <a:srgbClr val="FF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6" name="CasellaDiTesto 15"/>
              <p:cNvSpPr txBox="1"/>
              <p:nvPr/>
            </p:nvSpPr>
            <p:spPr>
              <a:xfrm flipH="1">
                <a:off x="2524759" y="6238240"/>
                <a:ext cx="767081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it-IT" dirty="0">
                    <a:solidFill>
                      <a:srgbClr val="FF0000"/>
                    </a:solidFill>
                  </a:rPr>
                  <a:t>2022</a:t>
                </a:r>
              </a:p>
            </p:txBody>
          </p:sp>
          <p:cxnSp>
            <p:nvCxnSpPr>
              <p:cNvPr id="17" name="Connettore diritto 16"/>
              <p:cNvCxnSpPr/>
              <p:nvPr/>
            </p:nvCxnSpPr>
            <p:spPr>
              <a:xfrm>
                <a:off x="4135315" y="2167741"/>
                <a:ext cx="13686" cy="3787101"/>
              </a:xfrm>
              <a:prstGeom prst="line">
                <a:avLst/>
              </a:prstGeom>
              <a:ln w="31750"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Connettore 2 17"/>
              <p:cNvCxnSpPr/>
              <p:nvPr/>
            </p:nvCxnSpPr>
            <p:spPr>
              <a:xfrm flipH="1" flipV="1">
                <a:off x="4135315" y="5934604"/>
                <a:ext cx="8845" cy="355781"/>
              </a:xfrm>
              <a:prstGeom prst="straightConnector1">
                <a:avLst/>
              </a:prstGeom>
              <a:ln w="25400">
                <a:solidFill>
                  <a:schemeClr val="accent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9" name="CasellaDiTesto 18"/>
              <p:cNvSpPr txBox="1"/>
              <p:nvPr/>
            </p:nvSpPr>
            <p:spPr>
              <a:xfrm flipH="1">
                <a:off x="3815265" y="6238240"/>
                <a:ext cx="767081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it-IT" dirty="0">
                    <a:solidFill>
                      <a:srgbClr val="0070C0"/>
                    </a:solidFill>
                  </a:rPr>
                  <a:t>2034</a:t>
                </a:r>
              </a:p>
            </p:txBody>
          </p:sp>
          <p:sp>
            <p:nvSpPr>
              <p:cNvPr id="21" name="Ovale 20"/>
              <p:cNvSpPr/>
              <p:nvPr/>
            </p:nvSpPr>
            <p:spPr>
              <a:xfrm>
                <a:off x="8495089" y="3082141"/>
                <a:ext cx="212031" cy="220015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cxnSp>
            <p:nvCxnSpPr>
              <p:cNvPr id="22" name="Connettore diritto 21"/>
              <p:cNvCxnSpPr/>
              <p:nvPr/>
            </p:nvCxnSpPr>
            <p:spPr>
              <a:xfrm>
                <a:off x="3733799" y="2082800"/>
                <a:ext cx="16555" cy="3873752"/>
              </a:xfrm>
              <a:prstGeom prst="line">
                <a:avLst/>
              </a:prstGeom>
              <a:ln w="31750">
                <a:solidFill>
                  <a:srgbClr val="7030A0"/>
                </a:solidFill>
                <a:prstDash val="lg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3" name="CasellaDiTesto 22"/>
              <p:cNvSpPr txBox="1"/>
              <p:nvPr/>
            </p:nvSpPr>
            <p:spPr>
              <a:xfrm flipH="1">
                <a:off x="3295624" y="6248939"/>
                <a:ext cx="767081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it-IT" dirty="0">
                    <a:solidFill>
                      <a:srgbClr val="7030A0"/>
                    </a:solidFill>
                  </a:rPr>
                  <a:t>2030</a:t>
                </a:r>
              </a:p>
            </p:txBody>
          </p:sp>
          <p:cxnSp>
            <p:nvCxnSpPr>
              <p:cNvPr id="24" name="Connettore 2 23"/>
              <p:cNvCxnSpPr/>
              <p:nvPr/>
            </p:nvCxnSpPr>
            <p:spPr>
              <a:xfrm flipH="1" flipV="1">
                <a:off x="3739076" y="5944765"/>
                <a:ext cx="8844" cy="355780"/>
              </a:xfrm>
              <a:prstGeom prst="straightConnector1">
                <a:avLst/>
              </a:prstGeom>
              <a:ln w="25400">
                <a:solidFill>
                  <a:srgbClr val="7030A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7" name="CasellaDiTesto 26"/>
              <p:cNvSpPr txBox="1"/>
              <p:nvPr/>
            </p:nvSpPr>
            <p:spPr>
              <a:xfrm flipH="1">
                <a:off x="7360919" y="2580640"/>
                <a:ext cx="767081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it-IT" dirty="0">
                    <a:solidFill>
                      <a:srgbClr val="FF0000"/>
                    </a:solidFill>
                  </a:rPr>
                  <a:t>2079</a:t>
                </a:r>
              </a:p>
            </p:txBody>
          </p:sp>
          <p:cxnSp>
            <p:nvCxnSpPr>
              <p:cNvPr id="28" name="Connettore 2 27"/>
              <p:cNvCxnSpPr/>
              <p:nvPr/>
            </p:nvCxnSpPr>
            <p:spPr>
              <a:xfrm>
                <a:off x="8004772" y="2817579"/>
                <a:ext cx="423983" cy="264562"/>
              </a:xfrm>
              <a:prstGeom prst="straightConnector1">
                <a:avLst/>
              </a:prstGeom>
              <a:ln w="25400">
                <a:solidFill>
                  <a:srgbClr val="FF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Connettore diritto 28"/>
              <p:cNvCxnSpPr/>
              <p:nvPr/>
            </p:nvCxnSpPr>
            <p:spPr>
              <a:xfrm>
                <a:off x="5684519" y="2184400"/>
                <a:ext cx="16555" cy="3873752"/>
              </a:xfrm>
              <a:prstGeom prst="line">
                <a:avLst/>
              </a:prstGeom>
              <a:ln w="31750">
                <a:solidFill>
                  <a:schemeClr val="bg2">
                    <a:lumMod val="50000"/>
                  </a:schemeClr>
                </a:solidFill>
                <a:prstDash val="lg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Connettore 2 29"/>
              <p:cNvCxnSpPr/>
              <p:nvPr/>
            </p:nvCxnSpPr>
            <p:spPr>
              <a:xfrm flipH="1" flipV="1">
                <a:off x="5689795" y="6066684"/>
                <a:ext cx="8845" cy="355781"/>
              </a:xfrm>
              <a:prstGeom prst="straightConnector1">
                <a:avLst/>
              </a:prstGeom>
              <a:ln w="25400">
                <a:solidFill>
                  <a:schemeClr val="bg2">
                    <a:lumMod val="50000"/>
                  </a:schemeClr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1" name="CasellaDiTesto 30"/>
              <p:cNvSpPr txBox="1"/>
              <p:nvPr/>
            </p:nvSpPr>
            <p:spPr>
              <a:xfrm flipH="1">
                <a:off x="5318945" y="6390640"/>
                <a:ext cx="767081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it-IT" dirty="0">
                    <a:solidFill>
                      <a:schemeClr val="bg2">
                        <a:lumMod val="25000"/>
                      </a:schemeClr>
                    </a:solidFill>
                  </a:rPr>
                  <a:t>2050</a:t>
                </a:r>
              </a:p>
            </p:txBody>
          </p:sp>
          <p:cxnSp>
            <p:nvCxnSpPr>
              <p:cNvPr id="33" name="Connettore diritto 32"/>
              <p:cNvCxnSpPr>
                <a:stCxn id="14" idx="79"/>
              </p:cNvCxnSpPr>
              <p:nvPr/>
            </p:nvCxnSpPr>
            <p:spPr>
              <a:xfrm flipV="1">
                <a:off x="4249518" y="2949972"/>
                <a:ext cx="4345842" cy="7779"/>
              </a:xfrm>
              <a:prstGeom prst="line">
                <a:avLst/>
              </a:prstGeom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5" name="Figura a mano libera 24"/>
              <p:cNvSpPr/>
              <p:nvPr/>
            </p:nvSpPr>
            <p:spPr>
              <a:xfrm>
                <a:off x="4165600" y="2955954"/>
                <a:ext cx="4409440" cy="193646"/>
              </a:xfrm>
              <a:custGeom>
                <a:avLst/>
                <a:gdLst>
                  <a:gd name="connsiteX0" fmla="*/ 4226560 w 4226560"/>
                  <a:gd name="connsiteY0" fmla="*/ 2499966 h 2499966"/>
                  <a:gd name="connsiteX1" fmla="*/ 4114800 w 4226560"/>
                  <a:gd name="connsiteY1" fmla="*/ 2439006 h 2499966"/>
                  <a:gd name="connsiteX2" fmla="*/ 4043680 w 4226560"/>
                  <a:gd name="connsiteY2" fmla="*/ 2388206 h 2499966"/>
                  <a:gd name="connsiteX3" fmla="*/ 3982720 w 4226560"/>
                  <a:gd name="connsiteY3" fmla="*/ 2327246 h 2499966"/>
                  <a:gd name="connsiteX4" fmla="*/ 3931920 w 4226560"/>
                  <a:gd name="connsiteY4" fmla="*/ 2286606 h 2499966"/>
                  <a:gd name="connsiteX5" fmla="*/ 3901440 w 4226560"/>
                  <a:gd name="connsiteY5" fmla="*/ 2245966 h 2499966"/>
                  <a:gd name="connsiteX6" fmla="*/ 3860800 w 4226560"/>
                  <a:gd name="connsiteY6" fmla="*/ 2215486 h 2499966"/>
                  <a:gd name="connsiteX7" fmla="*/ 3799840 w 4226560"/>
                  <a:gd name="connsiteY7" fmla="*/ 2154526 h 2499966"/>
                  <a:gd name="connsiteX8" fmla="*/ 3759200 w 4226560"/>
                  <a:gd name="connsiteY8" fmla="*/ 2103726 h 2499966"/>
                  <a:gd name="connsiteX9" fmla="*/ 3728720 w 4226560"/>
                  <a:gd name="connsiteY9" fmla="*/ 2083406 h 2499966"/>
                  <a:gd name="connsiteX10" fmla="*/ 3657600 w 4226560"/>
                  <a:gd name="connsiteY10" fmla="*/ 2032606 h 2499966"/>
                  <a:gd name="connsiteX11" fmla="*/ 3616960 w 4226560"/>
                  <a:gd name="connsiteY11" fmla="*/ 2012286 h 2499966"/>
                  <a:gd name="connsiteX12" fmla="*/ 3515360 w 4226560"/>
                  <a:gd name="connsiteY12" fmla="*/ 1981806 h 2499966"/>
                  <a:gd name="connsiteX13" fmla="*/ 3423920 w 4226560"/>
                  <a:gd name="connsiteY13" fmla="*/ 1900526 h 2499966"/>
                  <a:gd name="connsiteX14" fmla="*/ 3403600 w 4226560"/>
                  <a:gd name="connsiteY14" fmla="*/ 1870046 h 2499966"/>
                  <a:gd name="connsiteX15" fmla="*/ 3373120 w 4226560"/>
                  <a:gd name="connsiteY15" fmla="*/ 1849726 h 2499966"/>
                  <a:gd name="connsiteX16" fmla="*/ 3332480 w 4226560"/>
                  <a:gd name="connsiteY16" fmla="*/ 1809086 h 2499966"/>
                  <a:gd name="connsiteX17" fmla="*/ 3291840 w 4226560"/>
                  <a:gd name="connsiteY17" fmla="*/ 1778606 h 2499966"/>
                  <a:gd name="connsiteX18" fmla="*/ 3230880 w 4226560"/>
                  <a:gd name="connsiteY18" fmla="*/ 1737966 h 2499966"/>
                  <a:gd name="connsiteX19" fmla="*/ 3200400 w 4226560"/>
                  <a:gd name="connsiteY19" fmla="*/ 1707486 h 2499966"/>
                  <a:gd name="connsiteX20" fmla="*/ 3180080 w 4226560"/>
                  <a:gd name="connsiteY20" fmla="*/ 1656686 h 2499966"/>
                  <a:gd name="connsiteX21" fmla="*/ 3149600 w 4226560"/>
                  <a:gd name="connsiteY21" fmla="*/ 1636366 h 2499966"/>
                  <a:gd name="connsiteX22" fmla="*/ 3119120 w 4226560"/>
                  <a:gd name="connsiteY22" fmla="*/ 1605886 h 2499966"/>
                  <a:gd name="connsiteX23" fmla="*/ 3088640 w 4226560"/>
                  <a:gd name="connsiteY23" fmla="*/ 1585566 h 2499966"/>
                  <a:gd name="connsiteX24" fmla="*/ 3058160 w 4226560"/>
                  <a:gd name="connsiteY24" fmla="*/ 1544926 h 2499966"/>
                  <a:gd name="connsiteX25" fmla="*/ 2997200 w 4226560"/>
                  <a:gd name="connsiteY25" fmla="*/ 1504286 h 2499966"/>
                  <a:gd name="connsiteX26" fmla="*/ 2956560 w 4226560"/>
                  <a:gd name="connsiteY26" fmla="*/ 1453486 h 2499966"/>
                  <a:gd name="connsiteX27" fmla="*/ 2865120 w 4226560"/>
                  <a:gd name="connsiteY27" fmla="*/ 1382366 h 2499966"/>
                  <a:gd name="connsiteX28" fmla="*/ 2824480 w 4226560"/>
                  <a:gd name="connsiteY28" fmla="*/ 1331566 h 2499966"/>
                  <a:gd name="connsiteX29" fmla="*/ 2773680 w 4226560"/>
                  <a:gd name="connsiteY29" fmla="*/ 1280766 h 2499966"/>
                  <a:gd name="connsiteX30" fmla="*/ 2722880 w 4226560"/>
                  <a:gd name="connsiteY30" fmla="*/ 1209646 h 2499966"/>
                  <a:gd name="connsiteX31" fmla="*/ 2702560 w 4226560"/>
                  <a:gd name="connsiteY31" fmla="*/ 1179166 h 2499966"/>
                  <a:gd name="connsiteX32" fmla="*/ 2631440 w 4226560"/>
                  <a:gd name="connsiteY32" fmla="*/ 1148686 h 2499966"/>
                  <a:gd name="connsiteX33" fmla="*/ 2570480 w 4226560"/>
                  <a:gd name="connsiteY33" fmla="*/ 1128366 h 2499966"/>
                  <a:gd name="connsiteX34" fmla="*/ 2540000 w 4226560"/>
                  <a:gd name="connsiteY34" fmla="*/ 1118206 h 2499966"/>
                  <a:gd name="connsiteX35" fmla="*/ 2468880 w 4226560"/>
                  <a:gd name="connsiteY35" fmla="*/ 1087726 h 2499966"/>
                  <a:gd name="connsiteX36" fmla="*/ 2448560 w 4226560"/>
                  <a:gd name="connsiteY36" fmla="*/ 1057246 h 2499966"/>
                  <a:gd name="connsiteX37" fmla="*/ 2428240 w 4226560"/>
                  <a:gd name="connsiteY37" fmla="*/ 1016606 h 2499966"/>
                  <a:gd name="connsiteX38" fmla="*/ 2397760 w 4226560"/>
                  <a:gd name="connsiteY38" fmla="*/ 986126 h 2499966"/>
                  <a:gd name="connsiteX39" fmla="*/ 2143760 w 4226560"/>
                  <a:gd name="connsiteY39" fmla="*/ 955646 h 2499966"/>
                  <a:gd name="connsiteX40" fmla="*/ 2123440 w 4226560"/>
                  <a:gd name="connsiteY40" fmla="*/ 894686 h 2499966"/>
                  <a:gd name="connsiteX41" fmla="*/ 2092960 w 4226560"/>
                  <a:gd name="connsiteY41" fmla="*/ 823566 h 2499966"/>
                  <a:gd name="connsiteX42" fmla="*/ 2062480 w 4226560"/>
                  <a:gd name="connsiteY42" fmla="*/ 803246 h 2499966"/>
                  <a:gd name="connsiteX43" fmla="*/ 1981200 w 4226560"/>
                  <a:gd name="connsiteY43" fmla="*/ 772766 h 2499966"/>
                  <a:gd name="connsiteX44" fmla="*/ 1940560 w 4226560"/>
                  <a:gd name="connsiteY44" fmla="*/ 742286 h 2499966"/>
                  <a:gd name="connsiteX45" fmla="*/ 1910080 w 4226560"/>
                  <a:gd name="connsiteY45" fmla="*/ 732126 h 2499966"/>
                  <a:gd name="connsiteX46" fmla="*/ 1838960 w 4226560"/>
                  <a:gd name="connsiteY46" fmla="*/ 691486 h 2499966"/>
                  <a:gd name="connsiteX47" fmla="*/ 1778000 w 4226560"/>
                  <a:gd name="connsiteY47" fmla="*/ 630526 h 2499966"/>
                  <a:gd name="connsiteX48" fmla="*/ 1727200 w 4226560"/>
                  <a:gd name="connsiteY48" fmla="*/ 539086 h 2499966"/>
                  <a:gd name="connsiteX49" fmla="*/ 1696720 w 4226560"/>
                  <a:gd name="connsiteY49" fmla="*/ 447646 h 2499966"/>
                  <a:gd name="connsiteX50" fmla="*/ 1686560 w 4226560"/>
                  <a:gd name="connsiteY50" fmla="*/ 417166 h 2499966"/>
                  <a:gd name="connsiteX51" fmla="*/ 1666240 w 4226560"/>
                  <a:gd name="connsiteY51" fmla="*/ 376526 h 2499966"/>
                  <a:gd name="connsiteX52" fmla="*/ 1656080 w 4226560"/>
                  <a:gd name="connsiteY52" fmla="*/ 346046 h 2499966"/>
                  <a:gd name="connsiteX53" fmla="*/ 1625600 w 4226560"/>
                  <a:gd name="connsiteY53" fmla="*/ 315566 h 2499966"/>
                  <a:gd name="connsiteX54" fmla="*/ 1595120 w 4226560"/>
                  <a:gd name="connsiteY54" fmla="*/ 325726 h 2499966"/>
                  <a:gd name="connsiteX55" fmla="*/ 1544320 w 4226560"/>
                  <a:gd name="connsiteY55" fmla="*/ 356206 h 2499966"/>
                  <a:gd name="connsiteX56" fmla="*/ 1513840 w 4226560"/>
                  <a:gd name="connsiteY56" fmla="*/ 376526 h 2499966"/>
                  <a:gd name="connsiteX57" fmla="*/ 1452880 w 4226560"/>
                  <a:gd name="connsiteY57" fmla="*/ 407006 h 2499966"/>
                  <a:gd name="connsiteX58" fmla="*/ 1422400 w 4226560"/>
                  <a:gd name="connsiteY58" fmla="*/ 396846 h 2499966"/>
                  <a:gd name="connsiteX59" fmla="*/ 1391920 w 4226560"/>
                  <a:gd name="connsiteY59" fmla="*/ 366366 h 2499966"/>
                  <a:gd name="connsiteX60" fmla="*/ 1351280 w 4226560"/>
                  <a:gd name="connsiteY60" fmla="*/ 335886 h 2499966"/>
                  <a:gd name="connsiteX61" fmla="*/ 1320800 w 4226560"/>
                  <a:gd name="connsiteY61" fmla="*/ 305406 h 2499966"/>
                  <a:gd name="connsiteX62" fmla="*/ 1280160 w 4226560"/>
                  <a:gd name="connsiteY62" fmla="*/ 285086 h 2499966"/>
                  <a:gd name="connsiteX63" fmla="*/ 1249680 w 4226560"/>
                  <a:gd name="connsiteY63" fmla="*/ 264766 h 2499966"/>
                  <a:gd name="connsiteX64" fmla="*/ 1229360 w 4226560"/>
                  <a:gd name="connsiteY64" fmla="*/ 234286 h 2499966"/>
                  <a:gd name="connsiteX65" fmla="*/ 1188720 w 4226560"/>
                  <a:gd name="connsiteY65" fmla="*/ 213966 h 2499966"/>
                  <a:gd name="connsiteX66" fmla="*/ 1117600 w 4226560"/>
                  <a:gd name="connsiteY66" fmla="*/ 193646 h 2499966"/>
                  <a:gd name="connsiteX67" fmla="*/ 1087120 w 4226560"/>
                  <a:gd name="connsiteY67" fmla="*/ 183486 h 2499966"/>
                  <a:gd name="connsiteX68" fmla="*/ 1056640 w 4226560"/>
                  <a:gd name="connsiteY68" fmla="*/ 163166 h 2499966"/>
                  <a:gd name="connsiteX69" fmla="*/ 955040 w 4226560"/>
                  <a:gd name="connsiteY69" fmla="*/ 132686 h 2499966"/>
                  <a:gd name="connsiteX70" fmla="*/ 822960 w 4226560"/>
                  <a:gd name="connsiteY70" fmla="*/ 102206 h 2499966"/>
                  <a:gd name="connsiteX71" fmla="*/ 792480 w 4226560"/>
                  <a:gd name="connsiteY71" fmla="*/ 92046 h 2499966"/>
                  <a:gd name="connsiteX72" fmla="*/ 558800 w 4226560"/>
                  <a:gd name="connsiteY72" fmla="*/ 71726 h 2499966"/>
                  <a:gd name="connsiteX73" fmla="*/ 497840 w 4226560"/>
                  <a:gd name="connsiteY73" fmla="*/ 41246 h 2499966"/>
                  <a:gd name="connsiteX74" fmla="*/ 426720 w 4226560"/>
                  <a:gd name="connsiteY74" fmla="*/ 61566 h 2499966"/>
                  <a:gd name="connsiteX75" fmla="*/ 345440 w 4226560"/>
                  <a:gd name="connsiteY75" fmla="*/ 51406 h 2499966"/>
                  <a:gd name="connsiteX76" fmla="*/ 314960 w 4226560"/>
                  <a:gd name="connsiteY76" fmla="*/ 31086 h 2499966"/>
                  <a:gd name="connsiteX77" fmla="*/ 243840 w 4226560"/>
                  <a:gd name="connsiteY77" fmla="*/ 20926 h 2499966"/>
                  <a:gd name="connsiteX78" fmla="*/ 213360 w 4226560"/>
                  <a:gd name="connsiteY78" fmla="*/ 606 h 2499966"/>
                  <a:gd name="connsiteX79" fmla="*/ 60960 w 4226560"/>
                  <a:gd name="connsiteY79" fmla="*/ 10766 h 2499966"/>
                  <a:gd name="connsiteX80" fmla="*/ 0 w 4226560"/>
                  <a:gd name="connsiteY80" fmla="*/ 20926 h 24999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</a:cxnLst>
                <a:rect l="l" t="t" r="r" b="b"/>
                <a:pathLst>
                  <a:path w="4226560" h="2499966">
                    <a:moveTo>
                      <a:pt x="4226560" y="2499966"/>
                    </a:moveTo>
                    <a:cubicBezTo>
                      <a:pt x="4153085" y="2470576"/>
                      <a:pt x="4190935" y="2489762"/>
                      <a:pt x="4114800" y="2439006"/>
                    </a:cubicBezTo>
                    <a:cubicBezTo>
                      <a:pt x="4093599" y="2424872"/>
                      <a:pt x="4061683" y="2404409"/>
                      <a:pt x="4043680" y="2388206"/>
                    </a:cubicBezTo>
                    <a:cubicBezTo>
                      <a:pt x="4022320" y="2368982"/>
                      <a:pt x="4005160" y="2345198"/>
                      <a:pt x="3982720" y="2327246"/>
                    </a:cubicBezTo>
                    <a:cubicBezTo>
                      <a:pt x="3965787" y="2313699"/>
                      <a:pt x="3947254" y="2301940"/>
                      <a:pt x="3931920" y="2286606"/>
                    </a:cubicBezTo>
                    <a:cubicBezTo>
                      <a:pt x="3919946" y="2274632"/>
                      <a:pt x="3913414" y="2257940"/>
                      <a:pt x="3901440" y="2245966"/>
                    </a:cubicBezTo>
                    <a:cubicBezTo>
                      <a:pt x="3889466" y="2233992"/>
                      <a:pt x="3873386" y="2226814"/>
                      <a:pt x="3860800" y="2215486"/>
                    </a:cubicBezTo>
                    <a:cubicBezTo>
                      <a:pt x="3839440" y="2196262"/>
                      <a:pt x="3819170" y="2175790"/>
                      <a:pt x="3799840" y="2154526"/>
                    </a:cubicBezTo>
                    <a:cubicBezTo>
                      <a:pt x="3785253" y="2138480"/>
                      <a:pt x="3774534" y="2119060"/>
                      <a:pt x="3759200" y="2103726"/>
                    </a:cubicBezTo>
                    <a:cubicBezTo>
                      <a:pt x="3750566" y="2095092"/>
                      <a:pt x="3738656" y="2090503"/>
                      <a:pt x="3728720" y="2083406"/>
                    </a:cubicBezTo>
                    <a:cubicBezTo>
                      <a:pt x="3706914" y="2067830"/>
                      <a:pt x="3681544" y="2046288"/>
                      <a:pt x="3657600" y="2032606"/>
                    </a:cubicBezTo>
                    <a:cubicBezTo>
                      <a:pt x="3644450" y="2025092"/>
                      <a:pt x="3631022" y="2017911"/>
                      <a:pt x="3616960" y="2012286"/>
                    </a:cubicBezTo>
                    <a:cubicBezTo>
                      <a:pt x="3575734" y="1995796"/>
                      <a:pt x="3555279" y="1991786"/>
                      <a:pt x="3515360" y="1981806"/>
                    </a:cubicBezTo>
                    <a:cubicBezTo>
                      <a:pt x="3478713" y="1957374"/>
                      <a:pt x="3451758" y="1942283"/>
                      <a:pt x="3423920" y="1900526"/>
                    </a:cubicBezTo>
                    <a:cubicBezTo>
                      <a:pt x="3417147" y="1890366"/>
                      <a:pt x="3412234" y="1878680"/>
                      <a:pt x="3403600" y="1870046"/>
                    </a:cubicBezTo>
                    <a:cubicBezTo>
                      <a:pt x="3394966" y="1861412"/>
                      <a:pt x="3382391" y="1857673"/>
                      <a:pt x="3373120" y="1849726"/>
                    </a:cubicBezTo>
                    <a:cubicBezTo>
                      <a:pt x="3358574" y="1837258"/>
                      <a:pt x="3346898" y="1821702"/>
                      <a:pt x="3332480" y="1809086"/>
                    </a:cubicBezTo>
                    <a:cubicBezTo>
                      <a:pt x="3319736" y="1797935"/>
                      <a:pt x="3305712" y="1788317"/>
                      <a:pt x="3291840" y="1778606"/>
                    </a:cubicBezTo>
                    <a:cubicBezTo>
                      <a:pt x="3271833" y="1764601"/>
                      <a:pt x="3248149" y="1755235"/>
                      <a:pt x="3230880" y="1737966"/>
                    </a:cubicBezTo>
                    <a:lnTo>
                      <a:pt x="3200400" y="1707486"/>
                    </a:lnTo>
                    <a:cubicBezTo>
                      <a:pt x="3193627" y="1690553"/>
                      <a:pt x="3190680" y="1671527"/>
                      <a:pt x="3180080" y="1656686"/>
                    </a:cubicBezTo>
                    <a:cubicBezTo>
                      <a:pt x="3172983" y="1646750"/>
                      <a:pt x="3158981" y="1644183"/>
                      <a:pt x="3149600" y="1636366"/>
                    </a:cubicBezTo>
                    <a:cubicBezTo>
                      <a:pt x="3138562" y="1627168"/>
                      <a:pt x="3130158" y="1615084"/>
                      <a:pt x="3119120" y="1605886"/>
                    </a:cubicBezTo>
                    <a:cubicBezTo>
                      <a:pt x="3109739" y="1598069"/>
                      <a:pt x="3097274" y="1594200"/>
                      <a:pt x="3088640" y="1585566"/>
                    </a:cubicBezTo>
                    <a:cubicBezTo>
                      <a:pt x="3076666" y="1573592"/>
                      <a:pt x="3070816" y="1556176"/>
                      <a:pt x="3058160" y="1544926"/>
                    </a:cubicBezTo>
                    <a:cubicBezTo>
                      <a:pt x="3039907" y="1528701"/>
                      <a:pt x="2997200" y="1504286"/>
                      <a:pt x="2997200" y="1504286"/>
                    </a:cubicBezTo>
                    <a:cubicBezTo>
                      <a:pt x="2979542" y="1451312"/>
                      <a:pt x="3000097" y="1492186"/>
                      <a:pt x="2956560" y="1453486"/>
                    </a:cubicBezTo>
                    <a:cubicBezTo>
                      <a:pt x="2874321" y="1380384"/>
                      <a:pt x="2927970" y="1403316"/>
                      <a:pt x="2865120" y="1382366"/>
                    </a:cubicBezTo>
                    <a:cubicBezTo>
                      <a:pt x="2845341" y="1323028"/>
                      <a:pt x="2870436" y="1377522"/>
                      <a:pt x="2824480" y="1331566"/>
                    </a:cubicBezTo>
                    <a:cubicBezTo>
                      <a:pt x="2756747" y="1263833"/>
                      <a:pt x="2854960" y="1334953"/>
                      <a:pt x="2773680" y="1280766"/>
                    </a:cubicBezTo>
                    <a:cubicBezTo>
                      <a:pt x="2725792" y="1208934"/>
                      <a:pt x="2785891" y="1297861"/>
                      <a:pt x="2722880" y="1209646"/>
                    </a:cubicBezTo>
                    <a:cubicBezTo>
                      <a:pt x="2715783" y="1199710"/>
                      <a:pt x="2711194" y="1187800"/>
                      <a:pt x="2702560" y="1179166"/>
                    </a:cubicBezTo>
                    <a:cubicBezTo>
                      <a:pt x="2677230" y="1153836"/>
                      <a:pt x="2664751" y="1158679"/>
                      <a:pt x="2631440" y="1148686"/>
                    </a:cubicBezTo>
                    <a:cubicBezTo>
                      <a:pt x="2610924" y="1142531"/>
                      <a:pt x="2590800" y="1135139"/>
                      <a:pt x="2570480" y="1128366"/>
                    </a:cubicBezTo>
                    <a:cubicBezTo>
                      <a:pt x="2560320" y="1124979"/>
                      <a:pt x="2549579" y="1122995"/>
                      <a:pt x="2540000" y="1118206"/>
                    </a:cubicBezTo>
                    <a:cubicBezTo>
                      <a:pt x="2489781" y="1093097"/>
                      <a:pt x="2513728" y="1102675"/>
                      <a:pt x="2468880" y="1087726"/>
                    </a:cubicBezTo>
                    <a:cubicBezTo>
                      <a:pt x="2462107" y="1077566"/>
                      <a:pt x="2454618" y="1067848"/>
                      <a:pt x="2448560" y="1057246"/>
                    </a:cubicBezTo>
                    <a:cubicBezTo>
                      <a:pt x="2441046" y="1044096"/>
                      <a:pt x="2437043" y="1028931"/>
                      <a:pt x="2428240" y="1016606"/>
                    </a:cubicBezTo>
                    <a:cubicBezTo>
                      <a:pt x="2419889" y="1004914"/>
                      <a:pt x="2409452" y="994477"/>
                      <a:pt x="2397760" y="986126"/>
                    </a:cubicBezTo>
                    <a:cubicBezTo>
                      <a:pt x="2326969" y="935561"/>
                      <a:pt x="2214609" y="959020"/>
                      <a:pt x="2143760" y="955646"/>
                    </a:cubicBezTo>
                    <a:cubicBezTo>
                      <a:pt x="2136987" y="935326"/>
                      <a:pt x="2128635" y="915466"/>
                      <a:pt x="2123440" y="894686"/>
                    </a:cubicBezTo>
                    <a:cubicBezTo>
                      <a:pt x="2115667" y="863596"/>
                      <a:pt x="2116348" y="846954"/>
                      <a:pt x="2092960" y="823566"/>
                    </a:cubicBezTo>
                    <a:cubicBezTo>
                      <a:pt x="2084326" y="814932"/>
                      <a:pt x="2073402" y="808707"/>
                      <a:pt x="2062480" y="803246"/>
                    </a:cubicBezTo>
                    <a:cubicBezTo>
                      <a:pt x="2038183" y="791097"/>
                      <a:pt x="2007580" y="781559"/>
                      <a:pt x="1981200" y="772766"/>
                    </a:cubicBezTo>
                    <a:cubicBezTo>
                      <a:pt x="1967653" y="762606"/>
                      <a:pt x="1955262" y="750687"/>
                      <a:pt x="1940560" y="742286"/>
                    </a:cubicBezTo>
                    <a:cubicBezTo>
                      <a:pt x="1931261" y="736973"/>
                      <a:pt x="1919924" y="736345"/>
                      <a:pt x="1910080" y="732126"/>
                    </a:cubicBezTo>
                    <a:cubicBezTo>
                      <a:pt x="1896135" y="726150"/>
                      <a:pt x="1851715" y="704241"/>
                      <a:pt x="1838960" y="691486"/>
                    </a:cubicBezTo>
                    <a:cubicBezTo>
                      <a:pt x="1763347" y="615873"/>
                      <a:pt x="1849832" y="678414"/>
                      <a:pt x="1778000" y="630526"/>
                    </a:cubicBezTo>
                    <a:cubicBezTo>
                      <a:pt x="1753136" y="555935"/>
                      <a:pt x="1772826" y="584712"/>
                      <a:pt x="1727200" y="539086"/>
                    </a:cubicBezTo>
                    <a:cubicBezTo>
                      <a:pt x="1710176" y="470989"/>
                      <a:pt x="1725414" y="524164"/>
                      <a:pt x="1696720" y="447646"/>
                    </a:cubicBezTo>
                    <a:cubicBezTo>
                      <a:pt x="1692960" y="437618"/>
                      <a:pt x="1690779" y="427010"/>
                      <a:pt x="1686560" y="417166"/>
                    </a:cubicBezTo>
                    <a:cubicBezTo>
                      <a:pt x="1680594" y="403245"/>
                      <a:pt x="1672206" y="390447"/>
                      <a:pt x="1666240" y="376526"/>
                    </a:cubicBezTo>
                    <a:cubicBezTo>
                      <a:pt x="1662021" y="366682"/>
                      <a:pt x="1662021" y="354957"/>
                      <a:pt x="1656080" y="346046"/>
                    </a:cubicBezTo>
                    <a:cubicBezTo>
                      <a:pt x="1648110" y="334091"/>
                      <a:pt x="1635760" y="325726"/>
                      <a:pt x="1625600" y="315566"/>
                    </a:cubicBezTo>
                    <a:cubicBezTo>
                      <a:pt x="1615440" y="318953"/>
                      <a:pt x="1604699" y="320937"/>
                      <a:pt x="1595120" y="325726"/>
                    </a:cubicBezTo>
                    <a:cubicBezTo>
                      <a:pt x="1577457" y="334557"/>
                      <a:pt x="1561066" y="345740"/>
                      <a:pt x="1544320" y="356206"/>
                    </a:cubicBezTo>
                    <a:cubicBezTo>
                      <a:pt x="1533965" y="362678"/>
                      <a:pt x="1524762" y="371065"/>
                      <a:pt x="1513840" y="376526"/>
                    </a:cubicBezTo>
                    <a:cubicBezTo>
                      <a:pt x="1429712" y="418590"/>
                      <a:pt x="1540231" y="348772"/>
                      <a:pt x="1452880" y="407006"/>
                    </a:cubicBezTo>
                    <a:cubicBezTo>
                      <a:pt x="1442720" y="403619"/>
                      <a:pt x="1431311" y="402787"/>
                      <a:pt x="1422400" y="396846"/>
                    </a:cubicBezTo>
                    <a:cubicBezTo>
                      <a:pt x="1410445" y="388876"/>
                      <a:pt x="1402829" y="375717"/>
                      <a:pt x="1391920" y="366366"/>
                    </a:cubicBezTo>
                    <a:cubicBezTo>
                      <a:pt x="1379063" y="355346"/>
                      <a:pt x="1364137" y="346906"/>
                      <a:pt x="1351280" y="335886"/>
                    </a:cubicBezTo>
                    <a:cubicBezTo>
                      <a:pt x="1340371" y="326535"/>
                      <a:pt x="1332492" y="313757"/>
                      <a:pt x="1320800" y="305406"/>
                    </a:cubicBezTo>
                    <a:cubicBezTo>
                      <a:pt x="1308475" y="296603"/>
                      <a:pt x="1293310" y="292600"/>
                      <a:pt x="1280160" y="285086"/>
                    </a:cubicBezTo>
                    <a:cubicBezTo>
                      <a:pt x="1269558" y="279028"/>
                      <a:pt x="1259840" y="271539"/>
                      <a:pt x="1249680" y="264766"/>
                    </a:cubicBezTo>
                    <a:cubicBezTo>
                      <a:pt x="1242907" y="254606"/>
                      <a:pt x="1238741" y="242103"/>
                      <a:pt x="1229360" y="234286"/>
                    </a:cubicBezTo>
                    <a:cubicBezTo>
                      <a:pt x="1217725" y="224590"/>
                      <a:pt x="1202641" y="219932"/>
                      <a:pt x="1188720" y="213966"/>
                    </a:cubicBezTo>
                    <a:cubicBezTo>
                      <a:pt x="1164360" y="203526"/>
                      <a:pt x="1143379" y="201011"/>
                      <a:pt x="1117600" y="193646"/>
                    </a:cubicBezTo>
                    <a:cubicBezTo>
                      <a:pt x="1107302" y="190704"/>
                      <a:pt x="1096699" y="188275"/>
                      <a:pt x="1087120" y="183486"/>
                    </a:cubicBezTo>
                    <a:cubicBezTo>
                      <a:pt x="1076198" y="178025"/>
                      <a:pt x="1067798" y="168125"/>
                      <a:pt x="1056640" y="163166"/>
                    </a:cubicBezTo>
                    <a:cubicBezTo>
                      <a:pt x="1006903" y="141061"/>
                      <a:pt x="1000507" y="146326"/>
                      <a:pt x="955040" y="132686"/>
                    </a:cubicBezTo>
                    <a:cubicBezTo>
                      <a:pt x="853612" y="102257"/>
                      <a:pt x="935129" y="118230"/>
                      <a:pt x="822960" y="102206"/>
                    </a:cubicBezTo>
                    <a:cubicBezTo>
                      <a:pt x="812800" y="98819"/>
                      <a:pt x="802870" y="94643"/>
                      <a:pt x="792480" y="92046"/>
                    </a:cubicBezTo>
                    <a:cubicBezTo>
                      <a:pt x="710269" y="71493"/>
                      <a:pt x="658309" y="77254"/>
                      <a:pt x="558800" y="71726"/>
                    </a:cubicBezTo>
                    <a:cubicBezTo>
                      <a:pt x="543389" y="61452"/>
                      <a:pt x="518872" y="41246"/>
                      <a:pt x="497840" y="41246"/>
                    </a:cubicBezTo>
                    <a:cubicBezTo>
                      <a:pt x="485083" y="41246"/>
                      <a:pt x="441093" y="56775"/>
                      <a:pt x="426720" y="61566"/>
                    </a:cubicBezTo>
                    <a:cubicBezTo>
                      <a:pt x="399627" y="58179"/>
                      <a:pt x="371782" y="58590"/>
                      <a:pt x="345440" y="51406"/>
                    </a:cubicBezTo>
                    <a:cubicBezTo>
                      <a:pt x="333659" y="48193"/>
                      <a:pt x="326656" y="34595"/>
                      <a:pt x="314960" y="31086"/>
                    </a:cubicBezTo>
                    <a:cubicBezTo>
                      <a:pt x="292023" y="24205"/>
                      <a:pt x="267547" y="24313"/>
                      <a:pt x="243840" y="20926"/>
                    </a:cubicBezTo>
                    <a:cubicBezTo>
                      <a:pt x="233680" y="14153"/>
                      <a:pt x="225552" y="1283"/>
                      <a:pt x="213360" y="606"/>
                    </a:cubicBezTo>
                    <a:cubicBezTo>
                      <a:pt x="162526" y="-2218"/>
                      <a:pt x="111593" y="5436"/>
                      <a:pt x="60960" y="10766"/>
                    </a:cubicBezTo>
                    <a:cubicBezTo>
                      <a:pt x="-51166" y="22569"/>
                      <a:pt x="65772" y="20926"/>
                      <a:pt x="0" y="20926"/>
                    </a:cubicBezTo>
                  </a:path>
                </a:pathLst>
              </a:custGeom>
              <a:noFill/>
              <a:ln w="38100"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</p:grpSp>
      </p:grpSp>
      <p:cxnSp>
        <p:nvCxnSpPr>
          <p:cNvPr id="32" name="Connettore diritto 31"/>
          <p:cNvCxnSpPr/>
          <p:nvPr/>
        </p:nvCxnSpPr>
        <p:spPr>
          <a:xfrm>
            <a:off x="8300720" y="3586480"/>
            <a:ext cx="1599737" cy="13855"/>
          </a:xfrm>
          <a:prstGeom prst="line">
            <a:avLst/>
          </a:prstGeom>
          <a:ln w="476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Connettore diritto 33"/>
          <p:cNvCxnSpPr/>
          <p:nvPr/>
        </p:nvCxnSpPr>
        <p:spPr>
          <a:xfrm>
            <a:off x="8396758" y="2729263"/>
            <a:ext cx="1379184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Angelo Tartaglia                                        RIVALTA 28/06/2023</a:t>
            </a: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42731B-5382-49D5-8817-E59646CEC71F}" type="slidenum">
              <a:rPr lang="it-IT" smtClean="0"/>
              <a:t>15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8187724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12250" y="365125"/>
            <a:ext cx="10929510" cy="1325563"/>
          </a:xfrm>
        </p:spPr>
        <p:txBody>
          <a:bodyPr/>
          <a:lstStyle/>
          <a:p>
            <a:r>
              <a:rPr lang="it-IT" dirty="0"/>
              <a:t>Traffico «Torino-Lione», incluso il Monte Bianco: realtà e «previsioni» (di TELT)</a:t>
            </a:r>
          </a:p>
        </p:txBody>
      </p:sp>
      <p:grpSp>
        <p:nvGrpSpPr>
          <p:cNvPr id="3" name="Gruppo 2"/>
          <p:cNvGrpSpPr/>
          <p:nvPr/>
        </p:nvGrpSpPr>
        <p:grpSpPr>
          <a:xfrm>
            <a:off x="2672080" y="2057400"/>
            <a:ext cx="8869680" cy="4312920"/>
            <a:chOff x="1808480" y="2057400"/>
            <a:chExt cx="8869680" cy="4312920"/>
          </a:xfrm>
        </p:grpSpPr>
        <p:graphicFrame>
          <p:nvGraphicFramePr>
            <p:cNvPr id="20" name="Grafico 19"/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2164299948"/>
                </p:ext>
              </p:extLst>
            </p:nvPr>
          </p:nvGraphicFramePr>
          <p:xfrm>
            <a:off x="1808480" y="2057400"/>
            <a:ext cx="8869680" cy="431292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cxnSp>
          <p:nvCxnSpPr>
            <p:cNvPr id="4" name="Connettore diritto 3"/>
            <p:cNvCxnSpPr/>
            <p:nvPr/>
          </p:nvCxnSpPr>
          <p:spPr>
            <a:xfrm flipV="1">
              <a:off x="4216400" y="3901440"/>
              <a:ext cx="3718560" cy="1285936"/>
            </a:xfrm>
            <a:prstGeom prst="line">
              <a:avLst/>
            </a:prstGeom>
            <a:ln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Connettore diritto 6"/>
            <p:cNvCxnSpPr/>
            <p:nvPr/>
          </p:nvCxnSpPr>
          <p:spPr>
            <a:xfrm flipV="1">
              <a:off x="5862320" y="3901440"/>
              <a:ext cx="2062480" cy="1381761"/>
            </a:xfrm>
            <a:prstGeom prst="line">
              <a:avLst/>
            </a:prstGeom>
            <a:ln w="15875">
              <a:solidFill>
                <a:srgbClr val="FF0000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Connettore diritto 9"/>
            <p:cNvCxnSpPr/>
            <p:nvPr/>
          </p:nvCxnSpPr>
          <p:spPr>
            <a:xfrm flipV="1">
              <a:off x="7929880" y="2957951"/>
              <a:ext cx="2240280" cy="943489"/>
            </a:xfrm>
            <a:prstGeom prst="line">
              <a:avLst/>
            </a:prstGeom>
            <a:ln w="12700"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Connettore diritto 11"/>
            <p:cNvCxnSpPr/>
            <p:nvPr/>
          </p:nvCxnSpPr>
          <p:spPr>
            <a:xfrm flipV="1">
              <a:off x="4216400" y="4882577"/>
              <a:ext cx="3713480" cy="400624"/>
            </a:xfrm>
            <a:prstGeom prst="line">
              <a:avLst/>
            </a:prstGeom>
            <a:ln>
              <a:solidFill>
                <a:srgbClr val="FF9900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Connettore diritto 13"/>
            <p:cNvCxnSpPr/>
            <p:nvPr/>
          </p:nvCxnSpPr>
          <p:spPr>
            <a:xfrm flipV="1">
              <a:off x="7934960" y="4461906"/>
              <a:ext cx="2235200" cy="414894"/>
            </a:xfrm>
            <a:prstGeom prst="line">
              <a:avLst/>
            </a:prstGeom>
            <a:ln w="12700">
              <a:solidFill>
                <a:srgbClr val="FF9900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Connettore diritto 16"/>
            <p:cNvCxnSpPr/>
            <p:nvPr/>
          </p:nvCxnSpPr>
          <p:spPr>
            <a:xfrm flipV="1">
              <a:off x="5862320" y="4876800"/>
              <a:ext cx="2062480" cy="487680"/>
            </a:xfrm>
            <a:prstGeom prst="line">
              <a:avLst/>
            </a:prstGeom>
            <a:ln w="15875">
              <a:solidFill>
                <a:srgbClr val="FF0000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CasellaDiTesto 4"/>
          <p:cNvSpPr txBox="1"/>
          <p:nvPr/>
        </p:nvSpPr>
        <p:spPr>
          <a:xfrm>
            <a:off x="447040" y="2763520"/>
            <a:ext cx="250952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dirty="0"/>
              <a:t>Tasso di crescita  globale medio richiesto:</a:t>
            </a:r>
          </a:p>
          <a:p>
            <a:endParaRPr lang="it-IT" sz="2800" dirty="0"/>
          </a:p>
          <a:p>
            <a:r>
              <a:rPr lang="it-IT" sz="2800" dirty="0">
                <a:solidFill>
                  <a:srgbClr val="FF0000"/>
                </a:solidFill>
              </a:rPr>
              <a:t>+6,7% anno</a:t>
            </a:r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Angelo Tartaglia                                        RIVALTA 28/06/2023</a:t>
            </a:r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42731B-5382-49D5-8817-E59646CEC71F}" type="slidenum">
              <a:rPr lang="it-IT" smtClean="0"/>
              <a:t>16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5804344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Ma… evoluzione del traffico sull’arco alpino</a:t>
            </a:r>
          </a:p>
        </p:txBody>
      </p:sp>
      <p:sp>
        <p:nvSpPr>
          <p:cNvPr id="3" name="CasellaDiTesto 2"/>
          <p:cNvSpPr txBox="1"/>
          <p:nvPr/>
        </p:nvSpPr>
        <p:spPr>
          <a:xfrm>
            <a:off x="3511067" y="1403484"/>
            <a:ext cx="13217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>
                <a:solidFill>
                  <a:srgbClr val="FF0000"/>
                </a:solidFill>
              </a:rPr>
              <a:t>223,5 </a:t>
            </a:r>
            <a:r>
              <a:rPr lang="it-IT" dirty="0" err="1">
                <a:solidFill>
                  <a:srgbClr val="FF0000"/>
                </a:solidFill>
              </a:rPr>
              <a:t>Mton</a:t>
            </a:r>
            <a:endParaRPr lang="it-IT" dirty="0">
              <a:solidFill>
                <a:srgbClr val="FF0000"/>
              </a:solidFill>
            </a:endParaRPr>
          </a:p>
        </p:txBody>
      </p:sp>
      <p:sp>
        <p:nvSpPr>
          <p:cNvPr id="4" name="CasellaDiTesto 3"/>
          <p:cNvSpPr txBox="1"/>
          <p:nvPr/>
        </p:nvSpPr>
        <p:spPr>
          <a:xfrm>
            <a:off x="5339616" y="1419117"/>
            <a:ext cx="13217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>
                <a:solidFill>
                  <a:srgbClr val="0070C0"/>
                </a:solidFill>
              </a:rPr>
              <a:t>153,7 </a:t>
            </a:r>
            <a:r>
              <a:rPr lang="it-IT" dirty="0" err="1">
                <a:solidFill>
                  <a:srgbClr val="0070C0"/>
                </a:solidFill>
              </a:rPr>
              <a:t>Mton</a:t>
            </a:r>
            <a:endParaRPr lang="it-IT" dirty="0">
              <a:solidFill>
                <a:srgbClr val="0070C0"/>
              </a:solidFill>
            </a:endParaRPr>
          </a:p>
        </p:txBody>
      </p:sp>
      <p:sp>
        <p:nvSpPr>
          <p:cNvPr id="5" name="CasellaDiTesto 4"/>
          <p:cNvSpPr txBox="1"/>
          <p:nvPr/>
        </p:nvSpPr>
        <p:spPr>
          <a:xfrm>
            <a:off x="7042155" y="1421176"/>
            <a:ext cx="13217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>
                <a:solidFill>
                  <a:srgbClr val="00B050"/>
                </a:solidFill>
              </a:rPr>
              <a:t>69,8 </a:t>
            </a:r>
            <a:r>
              <a:rPr lang="it-IT" dirty="0" err="1">
                <a:solidFill>
                  <a:srgbClr val="00B050"/>
                </a:solidFill>
              </a:rPr>
              <a:t>Mton</a:t>
            </a:r>
            <a:endParaRPr lang="it-IT" dirty="0">
              <a:solidFill>
                <a:srgbClr val="00B050"/>
              </a:solidFill>
            </a:endParaRPr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1344" y="1932143"/>
            <a:ext cx="8712968" cy="4107295"/>
          </a:xfrm>
          <a:prstGeom prst="rect">
            <a:avLst/>
          </a:prstGeom>
        </p:spPr>
      </p:pic>
      <p:cxnSp>
        <p:nvCxnSpPr>
          <p:cNvPr id="8" name="Connettore diritto 7"/>
          <p:cNvCxnSpPr/>
          <p:nvPr/>
        </p:nvCxnSpPr>
        <p:spPr>
          <a:xfrm flipV="1">
            <a:off x="3942080" y="4185920"/>
            <a:ext cx="5953760" cy="650240"/>
          </a:xfrm>
          <a:prstGeom prst="line">
            <a:avLst/>
          </a:prstGeom>
          <a:ln>
            <a:solidFill>
              <a:srgbClr val="FF0000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asellaDiTesto 8"/>
          <p:cNvSpPr txBox="1"/>
          <p:nvPr/>
        </p:nvSpPr>
        <p:spPr>
          <a:xfrm>
            <a:off x="422464" y="2695158"/>
            <a:ext cx="246888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dirty="0"/>
              <a:t>Crescita media globale: </a:t>
            </a:r>
            <a:br>
              <a:rPr lang="it-IT" sz="2800" dirty="0"/>
            </a:br>
            <a:br>
              <a:rPr lang="it-IT" sz="2800" dirty="0"/>
            </a:br>
            <a:r>
              <a:rPr lang="it-IT" sz="2800" dirty="0">
                <a:solidFill>
                  <a:srgbClr val="FF0000"/>
                </a:solidFill>
                <a:sym typeface="Symbol" panose="05050102010706020507" pitchFamily="18" charset="2"/>
              </a:rPr>
              <a:t></a:t>
            </a:r>
            <a:r>
              <a:rPr lang="it-IT" sz="2800" dirty="0">
                <a:solidFill>
                  <a:srgbClr val="FF0000"/>
                </a:solidFill>
              </a:rPr>
              <a:t>+</a:t>
            </a:r>
            <a:r>
              <a:rPr lang="it-IT" sz="2800" dirty="0">
                <a:solidFill>
                  <a:srgbClr val="FF0000"/>
                </a:solidFill>
                <a:sym typeface="Symbol" panose="05050102010706020507" pitchFamily="18" charset="2"/>
              </a:rPr>
              <a:t>1,3% anno</a:t>
            </a:r>
            <a:endParaRPr lang="it-IT" sz="2800" dirty="0"/>
          </a:p>
        </p:txBody>
      </p:sp>
      <p:sp>
        <p:nvSpPr>
          <p:cNvPr id="10" name="Segnaposto piè di pagina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Angelo Tartaglia                                        RIVALTA 28/06/2023</a:t>
            </a:r>
          </a:p>
        </p:txBody>
      </p:sp>
      <p:sp>
        <p:nvSpPr>
          <p:cNvPr id="11" name="Segnaposto numero diapositiva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42731B-5382-49D5-8817-E59646CEC71F}" type="slidenum">
              <a:rPr lang="it-IT" smtClean="0"/>
              <a:t>17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9194829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Tasso di crescita 5 volte più basso …</a:t>
            </a:r>
          </a:p>
        </p:txBody>
      </p:sp>
      <p:grpSp>
        <p:nvGrpSpPr>
          <p:cNvPr id="11" name="Gruppo 10"/>
          <p:cNvGrpSpPr/>
          <p:nvPr/>
        </p:nvGrpSpPr>
        <p:grpSpPr>
          <a:xfrm>
            <a:off x="1737360" y="1469457"/>
            <a:ext cx="9032240" cy="4899743"/>
            <a:chOff x="2073002" y="2167741"/>
            <a:chExt cx="7893034" cy="4253036"/>
          </a:xfrm>
        </p:grpSpPr>
        <p:pic>
          <p:nvPicPr>
            <p:cNvPr id="4" name="Immagine 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73002" y="2167741"/>
              <a:ext cx="7339776" cy="4253036"/>
            </a:xfrm>
            <a:prstGeom prst="rect">
              <a:avLst/>
            </a:prstGeom>
          </p:spPr>
        </p:pic>
        <p:sp>
          <p:nvSpPr>
            <p:cNvPr id="5" name="Rettangolo 4"/>
            <p:cNvSpPr/>
            <p:nvPr/>
          </p:nvSpPr>
          <p:spPr>
            <a:xfrm>
              <a:off x="9260378" y="2167741"/>
              <a:ext cx="705658" cy="9144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p:cxnSp>
        <p:nvCxnSpPr>
          <p:cNvPr id="15" name="Connettore 2 14"/>
          <p:cNvCxnSpPr/>
          <p:nvPr/>
        </p:nvCxnSpPr>
        <p:spPr>
          <a:xfrm flipH="1" flipV="1">
            <a:off x="2685360" y="5786892"/>
            <a:ext cx="10561" cy="437428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CasellaDiTesto 15"/>
          <p:cNvSpPr txBox="1"/>
          <p:nvPr/>
        </p:nvSpPr>
        <p:spPr>
          <a:xfrm flipH="1">
            <a:off x="2254319" y="6158907"/>
            <a:ext cx="877794" cy="4254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dirty="0">
                <a:solidFill>
                  <a:srgbClr val="FF0000"/>
                </a:solidFill>
              </a:rPr>
              <a:t>2022</a:t>
            </a:r>
          </a:p>
        </p:txBody>
      </p:sp>
      <p:cxnSp>
        <p:nvCxnSpPr>
          <p:cNvPr id="17" name="Connettore diritto 16"/>
          <p:cNvCxnSpPr/>
          <p:nvPr/>
        </p:nvCxnSpPr>
        <p:spPr>
          <a:xfrm>
            <a:off x="4097328" y="1469457"/>
            <a:ext cx="15661" cy="4362959"/>
          </a:xfrm>
          <a:prstGeom prst="line">
            <a:avLst/>
          </a:prstGeom>
          <a:ln w="31750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nettore 2 17"/>
          <p:cNvCxnSpPr/>
          <p:nvPr/>
        </p:nvCxnSpPr>
        <p:spPr>
          <a:xfrm flipH="1" flipV="1">
            <a:off x="4097328" y="5809100"/>
            <a:ext cx="10122" cy="409880"/>
          </a:xfrm>
          <a:prstGeom prst="straightConnector1">
            <a:avLst/>
          </a:prstGeom>
          <a:ln w="2540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CasellaDiTesto 18"/>
          <p:cNvSpPr txBox="1"/>
          <p:nvPr/>
        </p:nvSpPr>
        <p:spPr>
          <a:xfrm flipH="1">
            <a:off x="3731085" y="6158907"/>
            <a:ext cx="877794" cy="4254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dirty="0">
                <a:solidFill>
                  <a:srgbClr val="0070C0"/>
                </a:solidFill>
              </a:rPr>
              <a:t>2034</a:t>
            </a:r>
          </a:p>
        </p:txBody>
      </p:sp>
      <p:sp>
        <p:nvSpPr>
          <p:cNvPr id="21" name="Ovale 20"/>
          <p:cNvSpPr/>
          <p:nvPr/>
        </p:nvSpPr>
        <p:spPr>
          <a:xfrm>
            <a:off x="10480172" y="2397136"/>
            <a:ext cx="269108" cy="244464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22" name="Connettore diritto 21"/>
          <p:cNvCxnSpPr/>
          <p:nvPr/>
        </p:nvCxnSpPr>
        <p:spPr>
          <a:xfrm>
            <a:off x="3637860" y="1371600"/>
            <a:ext cx="18944" cy="4462786"/>
          </a:xfrm>
          <a:prstGeom prst="line">
            <a:avLst/>
          </a:prstGeom>
          <a:ln w="31750">
            <a:solidFill>
              <a:srgbClr val="7030A0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CasellaDiTesto 22"/>
          <p:cNvSpPr txBox="1"/>
          <p:nvPr/>
        </p:nvSpPr>
        <p:spPr>
          <a:xfrm flipH="1">
            <a:off x="3136443" y="6171232"/>
            <a:ext cx="877794" cy="4254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dirty="0">
                <a:solidFill>
                  <a:srgbClr val="7030A0"/>
                </a:solidFill>
              </a:rPr>
              <a:t>2030</a:t>
            </a:r>
          </a:p>
        </p:txBody>
      </p:sp>
      <p:cxnSp>
        <p:nvCxnSpPr>
          <p:cNvPr id="24" name="Connettore 2 23"/>
          <p:cNvCxnSpPr/>
          <p:nvPr/>
        </p:nvCxnSpPr>
        <p:spPr>
          <a:xfrm flipH="1" flipV="1">
            <a:off x="3643899" y="5820807"/>
            <a:ext cx="10120" cy="409879"/>
          </a:xfrm>
          <a:prstGeom prst="straightConnector1">
            <a:avLst/>
          </a:prstGeom>
          <a:ln w="2540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CasellaDiTesto 26"/>
          <p:cNvSpPr txBox="1"/>
          <p:nvPr/>
        </p:nvSpPr>
        <p:spPr>
          <a:xfrm flipH="1">
            <a:off x="10425227" y="1259164"/>
            <a:ext cx="112862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dirty="0">
                <a:solidFill>
                  <a:srgbClr val="FF0000"/>
                </a:solidFill>
              </a:rPr>
              <a:t>Fine secolo</a:t>
            </a:r>
          </a:p>
        </p:txBody>
      </p:sp>
      <p:cxnSp>
        <p:nvCxnSpPr>
          <p:cNvPr id="28" name="Connettore 2 27"/>
          <p:cNvCxnSpPr>
            <a:stCxn id="27" idx="2"/>
          </p:cNvCxnSpPr>
          <p:nvPr/>
        </p:nvCxnSpPr>
        <p:spPr>
          <a:xfrm flipH="1">
            <a:off x="10749281" y="2090161"/>
            <a:ext cx="240258" cy="306976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nettore diritto 28"/>
          <p:cNvCxnSpPr/>
          <p:nvPr/>
        </p:nvCxnSpPr>
        <p:spPr>
          <a:xfrm>
            <a:off x="5870129" y="1488649"/>
            <a:ext cx="18944" cy="4462786"/>
          </a:xfrm>
          <a:prstGeom prst="line">
            <a:avLst/>
          </a:prstGeom>
          <a:ln w="31750">
            <a:solidFill>
              <a:schemeClr val="bg2">
                <a:lumMod val="50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Connettore 2 29"/>
          <p:cNvCxnSpPr/>
          <p:nvPr/>
        </p:nvCxnSpPr>
        <p:spPr>
          <a:xfrm flipH="1" flipV="1">
            <a:off x="5876167" y="5961264"/>
            <a:ext cx="10122" cy="409880"/>
          </a:xfrm>
          <a:prstGeom prst="straightConnector1">
            <a:avLst/>
          </a:prstGeom>
          <a:ln w="25400">
            <a:solidFill>
              <a:schemeClr val="bg2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CasellaDiTesto 30"/>
          <p:cNvSpPr txBox="1"/>
          <p:nvPr/>
        </p:nvSpPr>
        <p:spPr>
          <a:xfrm flipH="1">
            <a:off x="5451792" y="6334480"/>
            <a:ext cx="877794" cy="4254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dirty="0">
                <a:solidFill>
                  <a:schemeClr val="bg2">
                    <a:lumMod val="25000"/>
                  </a:schemeClr>
                </a:solidFill>
              </a:rPr>
              <a:t>2050</a:t>
            </a:r>
          </a:p>
        </p:txBody>
      </p:sp>
      <p:cxnSp>
        <p:nvCxnSpPr>
          <p:cNvPr id="33" name="Connettore diritto 32"/>
          <p:cNvCxnSpPr>
            <a:stCxn id="14" idx="79"/>
          </p:cNvCxnSpPr>
          <p:nvPr/>
        </p:nvCxnSpPr>
        <p:spPr>
          <a:xfrm flipV="1">
            <a:off x="4228014" y="2370632"/>
            <a:ext cx="4973080" cy="8962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Figura a mano libera 24"/>
          <p:cNvSpPr/>
          <p:nvPr/>
        </p:nvSpPr>
        <p:spPr>
          <a:xfrm>
            <a:off x="4131984" y="2377524"/>
            <a:ext cx="5045857" cy="99927"/>
          </a:xfrm>
          <a:custGeom>
            <a:avLst/>
            <a:gdLst>
              <a:gd name="connsiteX0" fmla="*/ 4226560 w 4226560"/>
              <a:gd name="connsiteY0" fmla="*/ 2499966 h 2499966"/>
              <a:gd name="connsiteX1" fmla="*/ 4114800 w 4226560"/>
              <a:gd name="connsiteY1" fmla="*/ 2439006 h 2499966"/>
              <a:gd name="connsiteX2" fmla="*/ 4043680 w 4226560"/>
              <a:gd name="connsiteY2" fmla="*/ 2388206 h 2499966"/>
              <a:gd name="connsiteX3" fmla="*/ 3982720 w 4226560"/>
              <a:gd name="connsiteY3" fmla="*/ 2327246 h 2499966"/>
              <a:gd name="connsiteX4" fmla="*/ 3931920 w 4226560"/>
              <a:gd name="connsiteY4" fmla="*/ 2286606 h 2499966"/>
              <a:gd name="connsiteX5" fmla="*/ 3901440 w 4226560"/>
              <a:gd name="connsiteY5" fmla="*/ 2245966 h 2499966"/>
              <a:gd name="connsiteX6" fmla="*/ 3860800 w 4226560"/>
              <a:gd name="connsiteY6" fmla="*/ 2215486 h 2499966"/>
              <a:gd name="connsiteX7" fmla="*/ 3799840 w 4226560"/>
              <a:gd name="connsiteY7" fmla="*/ 2154526 h 2499966"/>
              <a:gd name="connsiteX8" fmla="*/ 3759200 w 4226560"/>
              <a:gd name="connsiteY8" fmla="*/ 2103726 h 2499966"/>
              <a:gd name="connsiteX9" fmla="*/ 3728720 w 4226560"/>
              <a:gd name="connsiteY9" fmla="*/ 2083406 h 2499966"/>
              <a:gd name="connsiteX10" fmla="*/ 3657600 w 4226560"/>
              <a:gd name="connsiteY10" fmla="*/ 2032606 h 2499966"/>
              <a:gd name="connsiteX11" fmla="*/ 3616960 w 4226560"/>
              <a:gd name="connsiteY11" fmla="*/ 2012286 h 2499966"/>
              <a:gd name="connsiteX12" fmla="*/ 3515360 w 4226560"/>
              <a:gd name="connsiteY12" fmla="*/ 1981806 h 2499966"/>
              <a:gd name="connsiteX13" fmla="*/ 3423920 w 4226560"/>
              <a:gd name="connsiteY13" fmla="*/ 1900526 h 2499966"/>
              <a:gd name="connsiteX14" fmla="*/ 3403600 w 4226560"/>
              <a:gd name="connsiteY14" fmla="*/ 1870046 h 2499966"/>
              <a:gd name="connsiteX15" fmla="*/ 3373120 w 4226560"/>
              <a:gd name="connsiteY15" fmla="*/ 1849726 h 2499966"/>
              <a:gd name="connsiteX16" fmla="*/ 3332480 w 4226560"/>
              <a:gd name="connsiteY16" fmla="*/ 1809086 h 2499966"/>
              <a:gd name="connsiteX17" fmla="*/ 3291840 w 4226560"/>
              <a:gd name="connsiteY17" fmla="*/ 1778606 h 2499966"/>
              <a:gd name="connsiteX18" fmla="*/ 3230880 w 4226560"/>
              <a:gd name="connsiteY18" fmla="*/ 1737966 h 2499966"/>
              <a:gd name="connsiteX19" fmla="*/ 3200400 w 4226560"/>
              <a:gd name="connsiteY19" fmla="*/ 1707486 h 2499966"/>
              <a:gd name="connsiteX20" fmla="*/ 3180080 w 4226560"/>
              <a:gd name="connsiteY20" fmla="*/ 1656686 h 2499966"/>
              <a:gd name="connsiteX21" fmla="*/ 3149600 w 4226560"/>
              <a:gd name="connsiteY21" fmla="*/ 1636366 h 2499966"/>
              <a:gd name="connsiteX22" fmla="*/ 3119120 w 4226560"/>
              <a:gd name="connsiteY22" fmla="*/ 1605886 h 2499966"/>
              <a:gd name="connsiteX23" fmla="*/ 3088640 w 4226560"/>
              <a:gd name="connsiteY23" fmla="*/ 1585566 h 2499966"/>
              <a:gd name="connsiteX24" fmla="*/ 3058160 w 4226560"/>
              <a:gd name="connsiteY24" fmla="*/ 1544926 h 2499966"/>
              <a:gd name="connsiteX25" fmla="*/ 2997200 w 4226560"/>
              <a:gd name="connsiteY25" fmla="*/ 1504286 h 2499966"/>
              <a:gd name="connsiteX26" fmla="*/ 2956560 w 4226560"/>
              <a:gd name="connsiteY26" fmla="*/ 1453486 h 2499966"/>
              <a:gd name="connsiteX27" fmla="*/ 2865120 w 4226560"/>
              <a:gd name="connsiteY27" fmla="*/ 1382366 h 2499966"/>
              <a:gd name="connsiteX28" fmla="*/ 2824480 w 4226560"/>
              <a:gd name="connsiteY28" fmla="*/ 1331566 h 2499966"/>
              <a:gd name="connsiteX29" fmla="*/ 2773680 w 4226560"/>
              <a:gd name="connsiteY29" fmla="*/ 1280766 h 2499966"/>
              <a:gd name="connsiteX30" fmla="*/ 2722880 w 4226560"/>
              <a:gd name="connsiteY30" fmla="*/ 1209646 h 2499966"/>
              <a:gd name="connsiteX31" fmla="*/ 2702560 w 4226560"/>
              <a:gd name="connsiteY31" fmla="*/ 1179166 h 2499966"/>
              <a:gd name="connsiteX32" fmla="*/ 2631440 w 4226560"/>
              <a:gd name="connsiteY32" fmla="*/ 1148686 h 2499966"/>
              <a:gd name="connsiteX33" fmla="*/ 2570480 w 4226560"/>
              <a:gd name="connsiteY33" fmla="*/ 1128366 h 2499966"/>
              <a:gd name="connsiteX34" fmla="*/ 2540000 w 4226560"/>
              <a:gd name="connsiteY34" fmla="*/ 1118206 h 2499966"/>
              <a:gd name="connsiteX35" fmla="*/ 2468880 w 4226560"/>
              <a:gd name="connsiteY35" fmla="*/ 1087726 h 2499966"/>
              <a:gd name="connsiteX36" fmla="*/ 2448560 w 4226560"/>
              <a:gd name="connsiteY36" fmla="*/ 1057246 h 2499966"/>
              <a:gd name="connsiteX37" fmla="*/ 2428240 w 4226560"/>
              <a:gd name="connsiteY37" fmla="*/ 1016606 h 2499966"/>
              <a:gd name="connsiteX38" fmla="*/ 2397760 w 4226560"/>
              <a:gd name="connsiteY38" fmla="*/ 986126 h 2499966"/>
              <a:gd name="connsiteX39" fmla="*/ 2143760 w 4226560"/>
              <a:gd name="connsiteY39" fmla="*/ 955646 h 2499966"/>
              <a:gd name="connsiteX40" fmla="*/ 2123440 w 4226560"/>
              <a:gd name="connsiteY40" fmla="*/ 894686 h 2499966"/>
              <a:gd name="connsiteX41" fmla="*/ 2092960 w 4226560"/>
              <a:gd name="connsiteY41" fmla="*/ 823566 h 2499966"/>
              <a:gd name="connsiteX42" fmla="*/ 2062480 w 4226560"/>
              <a:gd name="connsiteY42" fmla="*/ 803246 h 2499966"/>
              <a:gd name="connsiteX43" fmla="*/ 1981200 w 4226560"/>
              <a:gd name="connsiteY43" fmla="*/ 772766 h 2499966"/>
              <a:gd name="connsiteX44" fmla="*/ 1940560 w 4226560"/>
              <a:gd name="connsiteY44" fmla="*/ 742286 h 2499966"/>
              <a:gd name="connsiteX45" fmla="*/ 1910080 w 4226560"/>
              <a:gd name="connsiteY45" fmla="*/ 732126 h 2499966"/>
              <a:gd name="connsiteX46" fmla="*/ 1838960 w 4226560"/>
              <a:gd name="connsiteY46" fmla="*/ 691486 h 2499966"/>
              <a:gd name="connsiteX47" fmla="*/ 1778000 w 4226560"/>
              <a:gd name="connsiteY47" fmla="*/ 630526 h 2499966"/>
              <a:gd name="connsiteX48" fmla="*/ 1727200 w 4226560"/>
              <a:gd name="connsiteY48" fmla="*/ 539086 h 2499966"/>
              <a:gd name="connsiteX49" fmla="*/ 1696720 w 4226560"/>
              <a:gd name="connsiteY49" fmla="*/ 447646 h 2499966"/>
              <a:gd name="connsiteX50" fmla="*/ 1686560 w 4226560"/>
              <a:gd name="connsiteY50" fmla="*/ 417166 h 2499966"/>
              <a:gd name="connsiteX51" fmla="*/ 1666240 w 4226560"/>
              <a:gd name="connsiteY51" fmla="*/ 376526 h 2499966"/>
              <a:gd name="connsiteX52" fmla="*/ 1656080 w 4226560"/>
              <a:gd name="connsiteY52" fmla="*/ 346046 h 2499966"/>
              <a:gd name="connsiteX53" fmla="*/ 1625600 w 4226560"/>
              <a:gd name="connsiteY53" fmla="*/ 315566 h 2499966"/>
              <a:gd name="connsiteX54" fmla="*/ 1595120 w 4226560"/>
              <a:gd name="connsiteY54" fmla="*/ 325726 h 2499966"/>
              <a:gd name="connsiteX55" fmla="*/ 1544320 w 4226560"/>
              <a:gd name="connsiteY55" fmla="*/ 356206 h 2499966"/>
              <a:gd name="connsiteX56" fmla="*/ 1513840 w 4226560"/>
              <a:gd name="connsiteY56" fmla="*/ 376526 h 2499966"/>
              <a:gd name="connsiteX57" fmla="*/ 1452880 w 4226560"/>
              <a:gd name="connsiteY57" fmla="*/ 407006 h 2499966"/>
              <a:gd name="connsiteX58" fmla="*/ 1422400 w 4226560"/>
              <a:gd name="connsiteY58" fmla="*/ 396846 h 2499966"/>
              <a:gd name="connsiteX59" fmla="*/ 1391920 w 4226560"/>
              <a:gd name="connsiteY59" fmla="*/ 366366 h 2499966"/>
              <a:gd name="connsiteX60" fmla="*/ 1351280 w 4226560"/>
              <a:gd name="connsiteY60" fmla="*/ 335886 h 2499966"/>
              <a:gd name="connsiteX61" fmla="*/ 1320800 w 4226560"/>
              <a:gd name="connsiteY61" fmla="*/ 305406 h 2499966"/>
              <a:gd name="connsiteX62" fmla="*/ 1280160 w 4226560"/>
              <a:gd name="connsiteY62" fmla="*/ 285086 h 2499966"/>
              <a:gd name="connsiteX63" fmla="*/ 1249680 w 4226560"/>
              <a:gd name="connsiteY63" fmla="*/ 264766 h 2499966"/>
              <a:gd name="connsiteX64" fmla="*/ 1229360 w 4226560"/>
              <a:gd name="connsiteY64" fmla="*/ 234286 h 2499966"/>
              <a:gd name="connsiteX65" fmla="*/ 1188720 w 4226560"/>
              <a:gd name="connsiteY65" fmla="*/ 213966 h 2499966"/>
              <a:gd name="connsiteX66" fmla="*/ 1117600 w 4226560"/>
              <a:gd name="connsiteY66" fmla="*/ 193646 h 2499966"/>
              <a:gd name="connsiteX67" fmla="*/ 1087120 w 4226560"/>
              <a:gd name="connsiteY67" fmla="*/ 183486 h 2499966"/>
              <a:gd name="connsiteX68" fmla="*/ 1056640 w 4226560"/>
              <a:gd name="connsiteY68" fmla="*/ 163166 h 2499966"/>
              <a:gd name="connsiteX69" fmla="*/ 955040 w 4226560"/>
              <a:gd name="connsiteY69" fmla="*/ 132686 h 2499966"/>
              <a:gd name="connsiteX70" fmla="*/ 822960 w 4226560"/>
              <a:gd name="connsiteY70" fmla="*/ 102206 h 2499966"/>
              <a:gd name="connsiteX71" fmla="*/ 792480 w 4226560"/>
              <a:gd name="connsiteY71" fmla="*/ 92046 h 2499966"/>
              <a:gd name="connsiteX72" fmla="*/ 558800 w 4226560"/>
              <a:gd name="connsiteY72" fmla="*/ 71726 h 2499966"/>
              <a:gd name="connsiteX73" fmla="*/ 497840 w 4226560"/>
              <a:gd name="connsiteY73" fmla="*/ 41246 h 2499966"/>
              <a:gd name="connsiteX74" fmla="*/ 426720 w 4226560"/>
              <a:gd name="connsiteY74" fmla="*/ 61566 h 2499966"/>
              <a:gd name="connsiteX75" fmla="*/ 345440 w 4226560"/>
              <a:gd name="connsiteY75" fmla="*/ 51406 h 2499966"/>
              <a:gd name="connsiteX76" fmla="*/ 314960 w 4226560"/>
              <a:gd name="connsiteY76" fmla="*/ 31086 h 2499966"/>
              <a:gd name="connsiteX77" fmla="*/ 243840 w 4226560"/>
              <a:gd name="connsiteY77" fmla="*/ 20926 h 2499966"/>
              <a:gd name="connsiteX78" fmla="*/ 213360 w 4226560"/>
              <a:gd name="connsiteY78" fmla="*/ 606 h 2499966"/>
              <a:gd name="connsiteX79" fmla="*/ 60960 w 4226560"/>
              <a:gd name="connsiteY79" fmla="*/ 10766 h 2499966"/>
              <a:gd name="connsiteX80" fmla="*/ 0 w 4226560"/>
              <a:gd name="connsiteY80" fmla="*/ 20926 h 24999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</a:cxnLst>
            <a:rect l="l" t="t" r="r" b="b"/>
            <a:pathLst>
              <a:path w="4226560" h="2499966">
                <a:moveTo>
                  <a:pt x="4226560" y="2499966"/>
                </a:moveTo>
                <a:cubicBezTo>
                  <a:pt x="4153085" y="2470576"/>
                  <a:pt x="4190935" y="2489762"/>
                  <a:pt x="4114800" y="2439006"/>
                </a:cubicBezTo>
                <a:cubicBezTo>
                  <a:pt x="4093599" y="2424872"/>
                  <a:pt x="4061683" y="2404409"/>
                  <a:pt x="4043680" y="2388206"/>
                </a:cubicBezTo>
                <a:cubicBezTo>
                  <a:pt x="4022320" y="2368982"/>
                  <a:pt x="4005160" y="2345198"/>
                  <a:pt x="3982720" y="2327246"/>
                </a:cubicBezTo>
                <a:cubicBezTo>
                  <a:pt x="3965787" y="2313699"/>
                  <a:pt x="3947254" y="2301940"/>
                  <a:pt x="3931920" y="2286606"/>
                </a:cubicBezTo>
                <a:cubicBezTo>
                  <a:pt x="3919946" y="2274632"/>
                  <a:pt x="3913414" y="2257940"/>
                  <a:pt x="3901440" y="2245966"/>
                </a:cubicBezTo>
                <a:cubicBezTo>
                  <a:pt x="3889466" y="2233992"/>
                  <a:pt x="3873386" y="2226814"/>
                  <a:pt x="3860800" y="2215486"/>
                </a:cubicBezTo>
                <a:cubicBezTo>
                  <a:pt x="3839440" y="2196262"/>
                  <a:pt x="3819170" y="2175790"/>
                  <a:pt x="3799840" y="2154526"/>
                </a:cubicBezTo>
                <a:cubicBezTo>
                  <a:pt x="3785253" y="2138480"/>
                  <a:pt x="3774534" y="2119060"/>
                  <a:pt x="3759200" y="2103726"/>
                </a:cubicBezTo>
                <a:cubicBezTo>
                  <a:pt x="3750566" y="2095092"/>
                  <a:pt x="3738656" y="2090503"/>
                  <a:pt x="3728720" y="2083406"/>
                </a:cubicBezTo>
                <a:cubicBezTo>
                  <a:pt x="3706914" y="2067830"/>
                  <a:pt x="3681544" y="2046288"/>
                  <a:pt x="3657600" y="2032606"/>
                </a:cubicBezTo>
                <a:cubicBezTo>
                  <a:pt x="3644450" y="2025092"/>
                  <a:pt x="3631022" y="2017911"/>
                  <a:pt x="3616960" y="2012286"/>
                </a:cubicBezTo>
                <a:cubicBezTo>
                  <a:pt x="3575734" y="1995796"/>
                  <a:pt x="3555279" y="1991786"/>
                  <a:pt x="3515360" y="1981806"/>
                </a:cubicBezTo>
                <a:cubicBezTo>
                  <a:pt x="3478713" y="1957374"/>
                  <a:pt x="3451758" y="1942283"/>
                  <a:pt x="3423920" y="1900526"/>
                </a:cubicBezTo>
                <a:cubicBezTo>
                  <a:pt x="3417147" y="1890366"/>
                  <a:pt x="3412234" y="1878680"/>
                  <a:pt x="3403600" y="1870046"/>
                </a:cubicBezTo>
                <a:cubicBezTo>
                  <a:pt x="3394966" y="1861412"/>
                  <a:pt x="3382391" y="1857673"/>
                  <a:pt x="3373120" y="1849726"/>
                </a:cubicBezTo>
                <a:cubicBezTo>
                  <a:pt x="3358574" y="1837258"/>
                  <a:pt x="3346898" y="1821702"/>
                  <a:pt x="3332480" y="1809086"/>
                </a:cubicBezTo>
                <a:cubicBezTo>
                  <a:pt x="3319736" y="1797935"/>
                  <a:pt x="3305712" y="1788317"/>
                  <a:pt x="3291840" y="1778606"/>
                </a:cubicBezTo>
                <a:cubicBezTo>
                  <a:pt x="3271833" y="1764601"/>
                  <a:pt x="3248149" y="1755235"/>
                  <a:pt x="3230880" y="1737966"/>
                </a:cubicBezTo>
                <a:lnTo>
                  <a:pt x="3200400" y="1707486"/>
                </a:lnTo>
                <a:cubicBezTo>
                  <a:pt x="3193627" y="1690553"/>
                  <a:pt x="3190680" y="1671527"/>
                  <a:pt x="3180080" y="1656686"/>
                </a:cubicBezTo>
                <a:cubicBezTo>
                  <a:pt x="3172983" y="1646750"/>
                  <a:pt x="3158981" y="1644183"/>
                  <a:pt x="3149600" y="1636366"/>
                </a:cubicBezTo>
                <a:cubicBezTo>
                  <a:pt x="3138562" y="1627168"/>
                  <a:pt x="3130158" y="1615084"/>
                  <a:pt x="3119120" y="1605886"/>
                </a:cubicBezTo>
                <a:cubicBezTo>
                  <a:pt x="3109739" y="1598069"/>
                  <a:pt x="3097274" y="1594200"/>
                  <a:pt x="3088640" y="1585566"/>
                </a:cubicBezTo>
                <a:cubicBezTo>
                  <a:pt x="3076666" y="1573592"/>
                  <a:pt x="3070816" y="1556176"/>
                  <a:pt x="3058160" y="1544926"/>
                </a:cubicBezTo>
                <a:cubicBezTo>
                  <a:pt x="3039907" y="1528701"/>
                  <a:pt x="2997200" y="1504286"/>
                  <a:pt x="2997200" y="1504286"/>
                </a:cubicBezTo>
                <a:cubicBezTo>
                  <a:pt x="2979542" y="1451312"/>
                  <a:pt x="3000097" y="1492186"/>
                  <a:pt x="2956560" y="1453486"/>
                </a:cubicBezTo>
                <a:cubicBezTo>
                  <a:pt x="2874321" y="1380384"/>
                  <a:pt x="2927970" y="1403316"/>
                  <a:pt x="2865120" y="1382366"/>
                </a:cubicBezTo>
                <a:cubicBezTo>
                  <a:pt x="2845341" y="1323028"/>
                  <a:pt x="2870436" y="1377522"/>
                  <a:pt x="2824480" y="1331566"/>
                </a:cubicBezTo>
                <a:cubicBezTo>
                  <a:pt x="2756747" y="1263833"/>
                  <a:pt x="2854960" y="1334953"/>
                  <a:pt x="2773680" y="1280766"/>
                </a:cubicBezTo>
                <a:cubicBezTo>
                  <a:pt x="2725792" y="1208934"/>
                  <a:pt x="2785891" y="1297861"/>
                  <a:pt x="2722880" y="1209646"/>
                </a:cubicBezTo>
                <a:cubicBezTo>
                  <a:pt x="2715783" y="1199710"/>
                  <a:pt x="2711194" y="1187800"/>
                  <a:pt x="2702560" y="1179166"/>
                </a:cubicBezTo>
                <a:cubicBezTo>
                  <a:pt x="2677230" y="1153836"/>
                  <a:pt x="2664751" y="1158679"/>
                  <a:pt x="2631440" y="1148686"/>
                </a:cubicBezTo>
                <a:cubicBezTo>
                  <a:pt x="2610924" y="1142531"/>
                  <a:pt x="2590800" y="1135139"/>
                  <a:pt x="2570480" y="1128366"/>
                </a:cubicBezTo>
                <a:cubicBezTo>
                  <a:pt x="2560320" y="1124979"/>
                  <a:pt x="2549579" y="1122995"/>
                  <a:pt x="2540000" y="1118206"/>
                </a:cubicBezTo>
                <a:cubicBezTo>
                  <a:pt x="2489781" y="1093097"/>
                  <a:pt x="2513728" y="1102675"/>
                  <a:pt x="2468880" y="1087726"/>
                </a:cubicBezTo>
                <a:cubicBezTo>
                  <a:pt x="2462107" y="1077566"/>
                  <a:pt x="2454618" y="1067848"/>
                  <a:pt x="2448560" y="1057246"/>
                </a:cubicBezTo>
                <a:cubicBezTo>
                  <a:pt x="2441046" y="1044096"/>
                  <a:pt x="2437043" y="1028931"/>
                  <a:pt x="2428240" y="1016606"/>
                </a:cubicBezTo>
                <a:cubicBezTo>
                  <a:pt x="2419889" y="1004914"/>
                  <a:pt x="2409452" y="994477"/>
                  <a:pt x="2397760" y="986126"/>
                </a:cubicBezTo>
                <a:cubicBezTo>
                  <a:pt x="2326969" y="935561"/>
                  <a:pt x="2214609" y="959020"/>
                  <a:pt x="2143760" y="955646"/>
                </a:cubicBezTo>
                <a:cubicBezTo>
                  <a:pt x="2136987" y="935326"/>
                  <a:pt x="2128635" y="915466"/>
                  <a:pt x="2123440" y="894686"/>
                </a:cubicBezTo>
                <a:cubicBezTo>
                  <a:pt x="2115667" y="863596"/>
                  <a:pt x="2116348" y="846954"/>
                  <a:pt x="2092960" y="823566"/>
                </a:cubicBezTo>
                <a:cubicBezTo>
                  <a:pt x="2084326" y="814932"/>
                  <a:pt x="2073402" y="808707"/>
                  <a:pt x="2062480" y="803246"/>
                </a:cubicBezTo>
                <a:cubicBezTo>
                  <a:pt x="2038183" y="791097"/>
                  <a:pt x="2007580" y="781559"/>
                  <a:pt x="1981200" y="772766"/>
                </a:cubicBezTo>
                <a:cubicBezTo>
                  <a:pt x="1967653" y="762606"/>
                  <a:pt x="1955262" y="750687"/>
                  <a:pt x="1940560" y="742286"/>
                </a:cubicBezTo>
                <a:cubicBezTo>
                  <a:pt x="1931261" y="736973"/>
                  <a:pt x="1919924" y="736345"/>
                  <a:pt x="1910080" y="732126"/>
                </a:cubicBezTo>
                <a:cubicBezTo>
                  <a:pt x="1896135" y="726150"/>
                  <a:pt x="1851715" y="704241"/>
                  <a:pt x="1838960" y="691486"/>
                </a:cubicBezTo>
                <a:cubicBezTo>
                  <a:pt x="1763347" y="615873"/>
                  <a:pt x="1849832" y="678414"/>
                  <a:pt x="1778000" y="630526"/>
                </a:cubicBezTo>
                <a:cubicBezTo>
                  <a:pt x="1753136" y="555935"/>
                  <a:pt x="1772826" y="584712"/>
                  <a:pt x="1727200" y="539086"/>
                </a:cubicBezTo>
                <a:cubicBezTo>
                  <a:pt x="1710176" y="470989"/>
                  <a:pt x="1725414" y="524164"/>
                  <a:pt x="1696720" y="447646"/>
                </a:cubicBezTo>
                <a:cubicBezTo>
                  <a:pt x="1692960" y="437618"/>
                  <a:pt x="1690779" y="427010"/>
                  <a:pt x="1686560" y="417166"/>
                </a:cubicBezTo>
                <a:cubicBezTo>
                  <a:pt x="1680594" y="403245"/>
                  <a:pt x="1672206" y="390447"/>
                  <a:pt x="1666240" y="376526"/>
                </a:cubicBezTo>
                <a:cubicBezTo>
                  <a:pt x="1662021" y="366682"/>
                  <a:pt x="1662021" y="354957"/>
                  <a:pt x="1656080" y="346046"/>
                </a:cubicBezTo>
                <a:cubicBezTo>
                  <a:pt x="1648110" y="334091"/>
                  <a:pt x="1635760" y="325726"/>
                  <a:pt x="1625600" y="315566"/>
                </a:cubicBezTo>
                <a:cubicBezTo>
                  <a:pt x="1615440" y="318953"/>
                  <a:pt x="1604699" y="320937"/>
                  <a:pt x="1595120" y="325726"/>
                </a:cubicBezTo>
                <a:cubicBezTo>
                  <a:pt x="1577457" y="334557"/>
                  <a:pt x="1561066" y="345740"/>
                  <a:pt x="1544320" y="356206"/>
                </a:cubicBezTo>
                <a:cubicBezTo>
                  <a:pt x="1533965" y="362678"/>
                  <a:pt x="1524762" y="371065"/>
                  <a:pt x="1513840" y="376526"/>
                </a:cubicBezTo>
                <a:cubicBezTo>
                  <a:pt x="1429712" y="418590"/>
                  <a:pt x="1540231" y="348772"/>
                  <a:pt x="1452880" y="407006"/>
                </a:cubicBezTo>
                <a:cubicBezTo>
                  <a:pt x="1442720" y="403619"/>
                  <a:pt x="1431311" y="402787"/>
                  <a:pt x="1422400" y="396846"/>
                </a:cubicBezTo>
                <a:cubicBezTo>
                  <a:pt x="1410445" y="388876"/>
                  <a:pt x="1402829" y="375717"/>
                  <a:pt x="1391920" y="366366"/>
                </a:cubicBezTo>
                <a:cubicBezTo>
                  <a:pt x="1379063" y="355346"/>
                  <a:pt x="1364137" y="346906"/>
                  <a:pt x="1351280" y="335886"/>
                </a:cubicBezTo>
                <a:cubicBezTo>
                  <a:pt x="1340371" y="326535"/>
                  <a:pt x="1332492" y="313757"/>
                  <a:pt x="1320800" y="305406"/>
                </a:cubicBezTo>
                <a:cubicBezTo>
                  <a:pt x="1308475" y="296603"/>
                  <a:pt x="1293310" y="292600"/>
                  <a:pt x="1280160" y="285086"/>
                </a:cubicBezTo>
                <a:cubicBezTo>
                  <a:pt x="1269558" y="279028"/>
                  <a:pt x="1259840" y="271539"/>
                  <a:pt x="1249680" y="264766"/>
                </a:cubicBezTo>
                <a:cubicBezTo>
                  <a:pt x="1242907" y="254606"/>
                  <a:pt x="1238741" y="242103"/>
                  <a:pt x="1229360" y="234286"/>
                </a:cubicBezTo>
                <a:cubicBezTo>
                  <a:pt x="1217725" y="224590"/>
                  <a:pt x="1202641" y="219932"/>
                  <a:pt x="1188720" y="213966"/>
                </a:cubicBezTo>
                <a:cubicBezTo>
                  <a:pt x="1164360" y="203526"/>
                  <a:pt x="1143379" y="201011"/>
                  <a:pt x="1117600" y="193646"/>
                </a:cubicBezTo>
                <a:cubicBezTo>
                  <a:pt x="1107302" y="190704"/>
                  <a:pt x="1096699" y="188275"/>
                  <a:pt x="1087120" y="183486"/>
                </a:cubicBezTo>
                <a:cubicBezTo>
                  <a:pt x="1076198" y="178025"/>
                  <a:pt x="1067798" y="168125"/>
                  <a:pt x="1056640" y="163166"/>
                </a:cubicBezTo>
                <a:cubicBezTo>
                  <a:pt x="1006903" y="141061"/>
                  <a:pt x="1000507" y="146326"/>
                  <a:pt x="955040" y="132686"/>
                </a:cubicBezTo>
                <a:cubicBezTo>
                  <a:pt x="853612" y="102257"/>
                  <a:pt x="935129" y="118230"/>
                  <a:pt x="822960" y="102206"/>
                </a:cubicBezTo>
                <a:cubicBezTo>
                  <a:pt x="812800" y="98819"/>
                  <a:pt x="802870" y="94643"/>
                  <a:pt x="792480" y="92046"/>
                </a:cubicBezTo>
                <a:cubicBezTo>
                  <a:pt x="710269" y="71493"/>
                  <a:pt x="658309" y="77254"/>
                  <a:pt x="558800" y="71726"/>
                </a:cubicBezTo>
                <a:cubicBezTo>
                  <a:pt x="543389" y="61452"/>
                  <a:pt x="518872" y="41246"/>
                  <a:pt x="497840" y="41246"/>
                </a:cubicBezTo>
                <a:cubicBezTo>
                  <a:pt x="485083" y="41246"/>
                  <a:pt x="441093" y="56775"/>
                  <a:pt x="426720" y="61566"/>
                </a:cubicBezTo>
                <a:cubicBezTo>
                  <a:pt x="399627" y="58179"/>
                  <a:pt x="371782" y="58590"/>
                  <a:pt x="345440" y="51406"/>
                </a:cubicBezTo>
                <a:cubicBezTo>
                  <a:pt x="333659" y="48193"/>
                  <a:pt x="326656" y="34595"/>
                  <a:pt x="314960" y="31086"/>
                </a:cubicBezTo>
                <a:cubicBezTo>
                  <a:pt x="292023" y="24205"/>
                  <a:pt x="267547" y="24313"/>
                  <a:pt x="243840" y="20926"/>
                </a:cubicBezTo>
                <a:cubicBezTo>
                  <a:pt x="233680" y="14153"/>
                  <a:pt x="225552" y="1283"/>
                  <a:pt x="213360" y="606"/>
                </a:cubicBezTo>
                <a:cubicBezTo>
                  <a:pt x="162526" y="-2218"/>
                  <a:pt x="111593" y="5436"/>
                  <a:pt x="60960" y="10766"/>
                </a:cubicBezTo>
                <a:cubicBezTo>
                  <a:pt x="-51166" y="22569"/>
                  <a:pt x="65772" y="20926"/>
                  <a:pt x="0" y="20926"/>
                </a:cubicBezTo>
              </a:path>
            </a:pathLst>
          </a:custGeom>
          <a:noFill/>
          <a:ln w="38100"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0" name="Freccia a destra 9"/>
          <p:cNvSpPr/>
          <p:nvPr/>
        </p:nvSpPr>
        <p:spPr>
          <a:xfrm>
            <a:off x="9329923" y="2437293"/>
            <a:ext cx="978408" cy="16414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32" name="Connettore diritto 31"/>
          <p:cNvCxnSpPr/>
          <p:nvPr/>
        </p:nvCxnSpPr>
        <p:spPr>
          <a:xfrm>
            <a:off x="8280400" y="3596640"/>
            <a:ext cx="1630217" cy="3696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Angelo Tartaglia                                        RIVALTA 28/06/2023</a:t>
            </a: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42731B-5382-49D5-8817-E59646CEC71F}" type="slidenum">
              <a:rPr lang="it-IT" smtClean="0"/>
              <a:t>18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2794835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81FA38F-6994-90FF-D091-E7A238CEAD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Le "</a:t>
            </a:r>
            <a:r>
              <a:rPr lang="fr-FR" dirty="0" err="1"/>
              <a:t>previsioni</a:t>
            </a:r>
            <a:r>
              <a:rPr lang="fr-FR" dirty="0"/>
              <a:t>" dei </a:t>
            </a:r>
            <a:r>
              <a:rPr lang="fr-FR" dirty="0" err="1"/>
              <a:t>promotori</a:t>
            </a:r>
            <a:r>
              <a:rPr lang="fr-FR" dirty="0"/>
              <a:t> al 2035</a:t>
            </a: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75852356-0381-D73D-08E1-6F9B56AB7CFE}"/>
              </a:ext>
            </a:extLst>
          </p:cNvPr>
          <p:cNvSpPr txBox="1"/>
          <p:nvPr/>
        </p:nvSpPr>
        <p:spPr>
          <a:xfrm>
            <a:off x="2313831" y="1968123"/>
            <a:ext cx="8122540" cy="329320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26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•   </a:t>
            </a:r>
            <a:r>
              <a:rPr lang="it-IT" sz="2600" b="1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Ferrovia                                        39,9 </a:t>
            </a:r>
            <a:r>
              <a:rPr lang="it-IT" sz="2600" b="1" i="0" u="none" strike="noStrike" baseline="0" dirty="0" err="1">
                <a:solidFill>
                  <a:srgbClr val="000000"/>
                </a:solidFill>
                <a:latin typeface="Calibri" panose="020F0502020204030204" pitchFamily="34" charset="0"/>
              </a:rPr>
              <a:t>Mton</a:t>
            </a:r>
            <a:r>
              <a:rPr lang="it-IT" sz="2600" b="1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/anno      55%</a:t>
            </a:r>
          </a:p>
          <a:p>
            <a:r>
              <a:rPr lang="it-IT" sz="2600" b="1" dirty="0">
                <a:solidFill>
                  <a:srgbClr val="000000"/>
                </a:solidFill>
                <a:latin typeface="Calibri" panose="020F0502020204030204" pitchFamily="34" charset="0"/>
              </a:rPr>
              <a:t>              </a:t>
            </a:r>
            <a:r>
              <a:rPr lang="it-IT" sz="2600" b="1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(10 volte il </a:t>
            </a:r>
            <a:r>
              <a:rPr lang="it-IT" sz="26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traffico de 2010</a:t>
            </a:r>
            <a:r>
              <a:rPr lang="it-IT" sz="2600" b="1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)</a:t>
            </a:r>
          </a:p>
          <a:p>
            <a:endParaRPr lang="it-IT" sz="2600" b="0" i="0" u="none" strike="noStrike" baseline="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r>
              <a:rPr lang="it-IT" sz="26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•   </a:t>
            </a:r>
            <a:r>
              <a:rPr lang="it-IT" sz="2600" b="1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Strada (incluso Monte Bianco) 32,4Mton/anno      45%</a:t>
            </a:r>
          </a:p>
          <a:p>
            <a:r>
              <a:rPr lang="it-IT" sz="2600" b="1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             (1,6 volte il </a:t>
            </a:r>
            <a:r>
              <a:rPr lang="it-IT" sz="26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traffico del 2010</a:t>
            </a:r>
            <a:r>
              <a:rPr lang="it-IT" sz="2600" b="1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)</a:t>
            </a:r>
          </a:p>
          <a:p>
            <a:endParaRPr lang="it-IT" sz="2600" b="0" i="0" u="none" strike="noStrike" baseline="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r>
              <a:rPr lang="it-IT" sz="26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•   </a:t>
            </a:r>
            <a:r>
              <a:rPr lang="it-IT" sz="2600" b="1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totale                                               72,3 </a:t>
            </a:r>
            <a:r>
              <a:rPr lang="it-IT" sz="2600" b="1" i="0" u="none" strike="noStrike" baseline="0" dirty="0" err="1">
                <a:solidFill>
                  <a:srgbClr val="000000"/>
                </a:solidFill>
                <a:latin typeface="Calibri" panose="020F0502020204030204" pitchFamily="34" charset="0"/>
              </a:rPr>
              <a:t>Mton</a:t>
            </a:r>
            <a:r>
              <a:rPr lang="it-IT" sz="2600" b="1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/anno </a:t>
            </a:r>
          </a:p>
          <a:p>
            <a:r>
              <a:rPr lang="it-IT" sz="2600" b="1" dirty="0">
                <a:solidFill>
                  <a:srgbClr val="000000"/>
                </a:solidFill>
                <a:latin typeface="Calibri" panose="020F0502020204030204" pitchFamily="34" charset="0"/>
              </a:rPr>
              <a:t>               </a:t>
            </a:r>
            <a:r>
              <a:rPr lang="it-IT" sz="2600" b="1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(3 volte il </a:t>
            </a:r>
            <a:r>
              <a:rPr lang="it-IT" sz="26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traffico del 2010</a:t>
            </a:r>
            <a:r>
              <a:rPr lang="it-IT" sz="2600" b="1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)</a:t>
            </a:r>
            <a:endParaRPr lang="it-IT" sz="2600" b="0" i="0" u="none" strike="noStrike" baseline="0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34380B0A-C33C-40D4-2F18-473B40FF1EE9}"/>
              </a:ext>
            </a:extLst>
          </p:cNvPr>
          <p:cNvSpPr txBox="1"/>
          <p:nvPr/>
        </p:nvSpPr>
        <p:spPr>
          <a:xfrm>
            <a:off x="3601913" y="5538767"/>
            <a:ext cx="4487126" cy="52322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it-IT" sz="2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~ 800.000 camion </a:t>
            </a:r>
            <a:r>
              <a:rPr lang="it-IT" sz="2800" b="1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più di oggi</a:t>
            </a:r>
            <a:endParaRPr lang="it-IT" sz="2800" b="0" i="0" u="none" strike="noStrike" baseline="0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Angelo Tartaglia                                        RIVALTA 28/06/2023</a:t>
            </a: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42731B-5382-49D5-8817-E59646CEC71F}" type="slidenum">
              <a:rPr lang="it-IT" smtClean="0"/>
              <a:t>19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213508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2813" y="1782967"/>
            <a:ext cx="5149188" cy="3914001"/>
          </a:xfrm>
          <a:prstGeom prst="rect">
            <a:avLst/>
          </a:prstGeom>
        </p:spPr>
      </p:pic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La temperatura sale (</a:t>
            </a:r>
            <a:r>
              <a:rPr lang="it-IT" i="1" dirty="0"/>
              <a:t>non è un’opinione</a:t>
            </a:r>
            <a:r>
              <a:rPr lang="it-IT" dirty="0"/>
              <a:t>)</a:t>
            </a:r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1" y="1782966"/>
            <a:ext cx="7036262" cy="3914001"/>
          </a:xfrm>
          <a:prstGeom prst="rect">
            <a:avLst/>
          </a:prstGeom>
        </p:spPr>
      </p:pic>
      <p:sp>
        <p:nvSpPr>
          <p:cNvPr id="7" name="Segnaposto piè di pagina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Angelo Tartaglia                                        RIVALTA 28/06/2023</a:t>
            </a:r>
            <a:endParaRPr lang="en-US" dirty="0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42731B-5382-49D5-8817-E59646CEC71F}" type="slidenum">
              <a:rPr lang="it-IT" smtClean="0"/>
              <a:t>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117430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t-IT" dirty="0"/>
              <a:t>Ma…</a:t>
            </a:r>
          </a:p>
        </p:txBody>
      </p:sp>
      <p:sp>
        <p:nvSpPr>
          <p:cNvPr id="56323" name="Rectangle 3"/>
          <p:cNvSpPr>
            <a:spLocks noGrp="1"/>
          </p:cNvSpPr>
          <p:nvPr>
            <p:ph type="body" idx="1"/>
          </p:nvPr>
        </p:nvSpPr>
        <p:spPr>
          <a:xfrm>
            <a:off x="1981200" y="1556793"/>
            <a:ext cx="8229600" cy="4525963"/>
          </a:xfrm>
        </p:spPr>
        <p:txBody>
          <a:bodyPr>
            <a:normAutofit lnSpcReduction="10000"/>
          </a:bodyPr>
          <a:lstStyle/>
          <a:p>
            <a:pPr eaLnBrk="1" hangingPunct="1">
              <a:buFontTx/>
              <a:buNone/>
            </a:pPr>
            <a:r>
              <a:rPr lang="it-IT" dirty="0"/>
              <a:t>Sulla base degli accordi Italia-Francia, nel 2035 sarebbe attiva la soluzione «</a:t>
            </a:r>
            <a:r>
              <a:rPr lang="it-IT" dirty="0" err="1"/>
              <a:t>low</a:t>
            </a:r>
            <a:r>
              <a:rPr lang="it-IT" dirty="0"/>
              <a:t> </a:t>
            </a:r>
            <a:r>
              <a:rPr lang="it-IT" dirty="0" err="1"/>
              <a:t>cost</a:t>
            </a:r>
            <a:r>
              <a:rPr lang="it-IT" dirty="0"/>
              <a:t>» (tunnel di base più linea storica)</a:t>
            </a:r>
          </a:p>
          <a:p>
            <a:pPr eaLnBrk="1" hangingPunct="1"/>
            <a:r>
              <a:rPr lang="it-IT" dirty="0"/>
              <a:t>La portata della linea resterebbe quella di oggi: </a:t>
            </a:r>
            <a:r>
              <a:rPr lang="it-IT" dirty="0">
                <a:sym typeface="Symbol" pitchFamily="18" charset="2"/>
              </a:rPr>
              <a:t> 20 </a:t>
            </a:r>
            <a:r>
              <a:rPr lang="it-IT" dirty="0" err="1">
                <a:sym typeface="Symbol" pitchFamily="18" charset="2"/>
              </a:rPr>
              <a:t>Mton</a:t>
            </a:r>
            <a:endParaRPr lang="it-IT" dirty="0">
              <a:sym typeface="Symbol" pitchFamily="18" charset="2"/>
            </a:endParaRPr>
          </a:p>
          <a:p>
            <a:pPr eaLnBrk="1" hangingPunct="1"/>
            <a:r>
              <a:rPr lang="it-IT" dirty="0">
                <a:sym typeface="Symbol" pitchFamily="18" charset="2"/>
              </a:rPr>
              <a:t>Altri 19,9 </a:t>
            </a:r>
            <a:r>
              <a:rPr lang="it-IT" dirty="0" err="1">
                <a:sym typeface="Symbol" pitchFamily="18" charset="2"/>
              </a:rPr>
              <a:t>Mton</a:t>
            </a:r>
            <a:r>
              <a:rPr lang="it-IT" dirty="0">
                <a:sym typeface="Symbol" pitchFamily="18" charset="2"/>
              </a:rPr>
              <a:t> si riverserebbero sulla strada</a:t>
            </a:r>
          </a:p>
          <a:p>
            <a:pPr eaLnBrk="1" hangingPunct="1"/>
            <a:r>
              <a:rPr lang="it-IT" b="1" dirty="0">
                <a:sym typeface="Symbol" pitchFamily="18" charset="2"/>
              </a:rPr>
              <a:t> 2,1 milioni di camion in più di oggi sulla strada (contando anche il Monte Bianco)</a:t>
            </a:r>
          </a:p>
          <a:p>
            <a:pPr marL="0" indent="0" eaLnBrk="1" hangingPunct="1">
              <a:buNone/>
            </a:pPr>
            <a:endParaRPr lang="it-IT" b="1" dirty="0">
              <a:sym typeface="Symbol" pitchFamily="18" charset="2"/>
            </a:endParaRPr>
          </a:p>
          <a:p>
            <a:pPr marL="0" indent="0">
              <a:buNone/>
            </a:pPr>
            <a:r>
              <a:rPr lang="fr-FR" b="1" dirty="0">
                <a:solidFill>
                  <a:srgbClr val="FF0000"/>
                </a:solidFill>
                <a:latin typeface="Calibri" panose="020F0502020204030204" pitchFamily="34" charset="0"/>
              </a:rPr>
              <a:t>Se il </a:t>
            </a:r>
            <a:r>
              <a:rPr lang="fr-FR" b="1" dirty="0" err="1">
                <a:solidFill>
                  <a:srgbClr val="FF0000"/>
                </a:solidFill>
                <a:latin typeface="Calibri" panose="020F0502020204030204" pitchFamily="34" charset="0"/>
              </a:rPr>
              <a:t>mondo</a:t>
            </a:r>
            <a:r>
              <a:rPr lang="fr-FR" b="1" dirty="0">
                <a:solidFill>
                  <a:srgbClr val="FF0000"/>
                </a:solidFill>
                <a:latin typeface="Calibri" panose="020F0502020204030204" pitchFamily="34" charset="0"/>
              </a:rPr>
              <a:t> fosse </a:t>
            </a:r>
            <a:r>
              <a:rPr lang="fr-FR" b="1" dirty="0" err="1">
                <a:solidFill>
                  <a:srgbClr val="FF0000"/>
                </a:solidFill>
                <a:latin typeface="Calibri" panose="020F0502020204030204" pitchFamily="34" charset="0"/>
              </a:rPr>
              <a:t>quello</a:t>
            </a:r>
            <a:r>
              <a:rPr lang="fr-FR" b="1" dirty="0">
                <a:solidFill>
                  <a:srgbClr val="FF0000"/>
                </a:solidFill>
                <a:latin typeface="Calibri" panose="020F0502020204030204" pitchFamily="34" charset="0"/>
              </a:rPr>
              <a:t> di TELT (</a:t>
            </a:r>
            <a:r>
              <a:rPr lang="fr-FR" b="1" dirty="0" err="1">
                <a:solidFill>
                  <a:srgbClr val="FF0000"/>
                </a:solidFill>
                <a:latin typeface="Calibri" panose="020F0502020204030204" pitchFamily="34" charset="0"/>
              </a:rPr>
              <a:t>emissioni</a:t>
            </a:r>
            <a:r>
              <a:rPr lang="fr-FR" b="1" dirty="0">
                <a:solidFill>
                  <a:srgbClr val="FF0000"/>
                </a:solidFill>
                <a:latin typeface="Calibri" panose="020F0502020204030204" pitchFamily="34" charset="0"/>
              </a:rPr>
              <a:t> </a:t>
            </a:r>
            <a:r>
              <a:rPr lang="fr-FR" b="1" dirty="0" err="1">
                <a:solidFill>
                  <a:srgbClr val="FF0000"/>
                </a:solidFill>
                <a:latin typeface="Calibri" panose="020F0502020204030204" pitchFamily="34" charset="0"/>
              </a:rPr>
              <a:t>crescenti</a:t>
            </a:r>
            <a:r>
              <a:rPr lang="fr-FR" b="1" dirty="0">
                <a:solidFill>
                  <a:srgbClr val="FF0000"/>
                </a:solidFill>
                <a:latin typeface="Calibri" panose="020F0502020204030204" pitchFamily="34" charset="0"/>
              </a:rPr>
              <a:t>)</a:t>
            </a:r>
            <a:endParaRPr lang="fr-FR" dirty="0"/>
          </a:p>
          <a:p>
            <a:pPr marL="0" indent="0" eaLnBrk="1" hangingPunct="1">
              <a:buNone/>
            </a:pPr>
            <a:endParaRPr lang="it-IT" b="1" dirty="0">
              <a:sym typeface="Symbol" pitchFamily="18" charset="2"/>
            </a:endParaRPr>
          </a:p>
        </p:txBody>
      </p:sp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905076-0950-4DDC-AAB2-8B1FB519BFC8}" type="slidenum">
              <a:rPr lang="it-IT" smtClean="0"/>
              <a:pPr/>
              <a:t>20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Angelo Tartaglia                                        RIVALTA 28/06/2023</a:t>
            </a:r>
          </a:p>
        </p:txBody>
      </p:sp>
    </p:spTree>
    <p:extLst>
      <p:ext uri="{BB962C8B-B14F-4D97-AF65-F5344CB8AC3E}">
        <p14:creationId xmlns:p14="http://schemas.microsoft.com/office/powerpoint/2010/main" val="21616905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Emissioni coi dati e i parametri di TELT</a:t>
            </a:r>
          </a:p>
        </p:txBody>
      </p:sp>
      <p:sp>
        <p:nvSpPr>
          <p:cNvPr id="3" name="CasellaDiTesto 2"/>
          <p:cNvSpPr txBox="1"/>
          <p:nvPr/>
        </p:nvSpPr>
        <p:spPr>
          <a:xfrm flipH="1">
            <a:off x="838200" y="1776154"/>
            <a:ext cx="9790545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AutoNum type="arabicPlain" startAt="2035"/>
            </a:pPr>
            <a:r>
              <a:rPr lang="it-IT" sz="2800" dirty="0">
                <a:sym typeface="Symbol" panose="05050102010706020507" pitchFamily="18" charset="2"/>
              </a:rPr>
              <a:t> (</a:t>
            </a:r>
            <a:r>
              <a:rPr lang="it-IT" sz="2800" i="1" dirty="0">
                <a:sym typeface="Symbol" panose="05050102010706020507" pitchFamily="18" charset="2"/>
              </a:rPr>
              <a:t>se ci fosse tutta la linea</a:t>
            </a:r>
            <a:r>
              <a:rPr lang="it-IT" sz="2800" dirty="0">
                <a:sym typeface="Symbol" panose="05050102010706020507" pitchFamily="18" charset="2"/>
              </a:rPr>
              <a:t>)  </a:t>
            </a:r>
            <a:r>
              <a:rPr lang="it-IT" sz="2800" dirty="0">
                <a:solidFill>
                  <a:srgbClr val="FF0000"/>
                </a:solidFill>
                <a:sym typeface="Symbol" panose="05050102010706020507" pitchFamily="18" charset="2"/>
              </a:rPr>
              <a:t>1.900.000</a:t>
            </a:r>
            <a:r>
              <a:rPr lang="it-IT" sz="2800" b="1" dirty="0">
                <a:solidFill>
                  <a:srgbClr val="FF0000"/>
                </a:solidFill>
                <a:sym typeface="Symbol" panose="05050102010706020507" pitchFamily="18" charset="2"/>
              </a:rPr>
              <a:t> </a:t>
            </a:r>
            <a:r>
              <a:rPr lang="it-IT" sz="2800" dirty="0">
                <a:solidFill>
                  <a:srgbClr val="FF0000"/>
                </a:solidFill>
                <a:sym typeface="Symbol" panose="05050102010706020507" pitchFamily="18" charset="2"/>
              </a:rPr>
              <a:t>tonnellate di           					CO</a:t>
            </a:r>
            <a:r>
              <a:rPr lang="it-IT" sz="2800" baseline="-25000" dirty="0">
                <a:solidFill>
                  <a:srgbClr val="FF0000"/>
                </a:solidFill>
                <a:sym typeface="Symbol" panose="05050102010706020507" pitchFamily="18" charset="2"/>
              </a:rPr>
              <a:t>2</a:t>
            </a:r>
            <a:r>
              <a:rPr lang="it-IT" sz="2800" dirty="0">
                <a:solidFill>
                  <a:srgbClr val="FF0000"/>
                </a:solidFill>
                <a:sym typeface="Symbol" panose="05050102010706020507" pitchFamily="18" charset="2"/>
              </a:rPr>
              <a:t>/anno più di oggi</a:t>
            </a:r>
            <a:br>
              <a:rPr lang="it-IT" sz="2800" dirty="0">
                <a:solidFill>
                  <a:srgbClr val="FF0000"/>
                </a:solidFill>
                <a:sym typeface="Symbol" panose="05050102010706020507" pitchFamily="18" charset="2"/>
              </a:rPr>
            </a:br>
            <a:endParaRPr lang="it-IT" sz="2800" dirty="0">
              <a:sym typeface="Symbol" panose="05050102010706020507" pitchFamily="18" charset="2"/>
            </a:endParaRPr>
          </a:p>
          <a:p>
            <a:r>
              <a:rPr lang="it-IT" sz="2800" dirty="0">
                <a:sym typeface="Symbol" panose="05050102010706020507" pitchFamily="18" charset="2"/>
              </a:rPr>
              <a:t> Col solo tunnel                </a:t>
            </a:r>
            <a:r>
              <a:rPr lang="it-IT" sz="2800" dirty="0">
                <a:solidFill>
                  <a:srgbClr val="FF0000"/>
                </a:solidFill>
                <a:sym typeface="Symbol" panose="05050102010706020507" pitchFamily="18" charset="2"/>
              </a:rPr>
              <a:t></a:t>
            </a:r>
            <a:r>
              <a:rPr lang="it-IT" sz="2800" b="1" dirty="0">
                <a:solidFill>
                  <a:srgbClr val="FF0000"/>
                </a:solidFill>
                <a:sym typeface="Symbol" panose="05050102010706020507" pitchFamily="18" charset="2"/>
              </a:rPr>
              <a:t>5.500.000 </a:t>
            </a:r>
            <a:r>
              <a:rPr lang="it-IT" sz="2800" dirty="0">
                <a:solidFill>
                  <a:srgbClr val="FF0000"/>
                </a:solidFill>
                <a:sym typeface="Symbol" panose="05050102010706020507" pitchFamily="18" charset="2"/>
              </a:rPr>
              <a:t>tonnellate di CO</a:t>
            </a:r>
            <a:r>
              <a:rPr lang="it-IT" sz="2800" baseline="-25000" dirty="0">
                <a:solidFill>
                  <a:srgbClr val="FF0000"/>
                </a:solidFill>
                <a:sym typeface="Symbol" panose="05050102010706020507" pitchFamily="18" charset="2"/>
              </a:rPr>
              <a:t>2</a:t>
            </a:r>
            <a:r>
              <a:rPr lang="it-IT" sz="2800" dirty="0">
                <a:solidFill>
                  <a:srgbClr val="FF0000"/>
                </a:solidFill>
                <a:sym typeface="Symbol" panose="05050102010706020507" pitchFamily="18" charset="2"/>
              </a:rPr>
              <a:t>/anno</a:t>
            </a:r>
            <a:r>
              <a:rPr lang="it-IT" sz="2800" dirty="0">
                <a:sym typeface="Symbol" panose="05050102010706020507" pitchFamily="18" charset="2"/>
              </a:rPr>
              <a:t>                  					</a:t>
            </a:r>
            <a:r>
              <a:rPr lang="it-IT" sz="2800" b="1" dirty="0">
                <a:solidFill>
                  <a:srgbClr val="FF0000"/>
                </a:solidFill>
                <a:sym typeface="Symbol" panose="05050102010706020507" pitchFamily="18" charset="2"/>
              </a:rPr>
              <a:t>più di	oggi</a:t>
            </a:r>
          </a:p>
          <a:p>
            <a:endParaRPr lang="it-IT" sz="2800" b="1" dirty="0">
              <a:solidFill>
                <a:srgbClr val="FF0000"/>
              </a:solidFill>
              <a:sym typeface="Symbol" panose="05050102010706020507" pitchFamily="18" charset="2"/>
            </a:endParaRPr>
          </a:p>
          <a:p>
            <a:r>
              <a:rPr lang="it-IT" sz="2800" dirty="0">
                <a:sym typeface="Symbol" panose="05050102010706020507" pitchFamily="18" charset="2"/>
              </a:rPr>
              <a:t>Con la crescita dichiarata/auspicata del 2,3% all’anno, nel 2053,  con tutta la linea in esercizio:</a:t>
            </a:r>
          </a:p>
          <a:p>
            <a:pPr algn="ctr"/>
            <a:r>
              <a:rPr lang="it-IT" sz="2800" dirty="0">
                <a:solidFill>
                  <a:srgbClr val="FF0000"/>
                </a:solidFill>
                <a:sym typeface="Symbol" panose="05050102010706020507" pitchFamily="18" charset="2"/>
              </a:rPr>
              <a:t> 2.900.000 tonnellate di CO</a:t>
            </a:r>
            <a:r>
              <a:rPr lang="it-IT" sz="2800" baseline="-25000" dirty="0">
                <a:solidFill>
                  <a:srgbClr val="FF0000"/>
                </a:solidFill>
                <a:sym typeface="Symbol" panose="05050102010706020507" pitchFamily="18" charset="2"/>
              </a:rPr>
              <a:t>2</a:t>
            </a:r>
            <a:r>
              <a:rPr lang="it-IT" sz="2800" dirty="0">
                <a:solidFill>
                  <a:srgbClr val="FF0000"/>
                </a:solidFill>
                <a:sym typeface="Symbol" panose="05050102010706020507" pitchFamily="18" charset="2"/>
              </a:rPr>
              <a:t>/anno </a:t>
            </a:r>
            <a:r>
              <a:rPr lang="it-IT" sz="2800" b="1" dirty="0">
                <a:solidFill>
                  <a:srgbClr val="FF0000"/>
                </a:solidFill>
                <a:sym typeface="Symbol" panose="05050102010706020507" pitchFamily="18" charset="2"/>
              </a:rPr>
              <a:t>più di oggi</a:t>
            </a:r>
            <a:endParaRPr lang="it-IT" sz="2800" dirty="0">
              <a:sym typeface="Symbol" panose="05050102010706020507" pitchFamily="18" charset="2"/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Angelo Tartaglia                                        RIVALTA 28/06/2023</a:t>
            </a: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42731B-5382-49D5-8817-E59646CEC71F}" type="slidenum">
              <a:rPr lang="it-IT" smtClean="0"/>
              <a:t>21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2367715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Emissioni della strada se il traffico continua a crescere</a:t>
            </a:r>
          </a:p>
        </p:txBody>
      </p:sp>
      <p:graphicFrame>
        <p:nvGraphicFramePr>
          <p:cNvPr id="4" name="Grafico 3"/>
          <p:cNvGraphicFramePr>
            <a:graphicFrameLocks/>
          </p:cNvGraphicFramePr>
          <p:nvPr/>
        </p:nvGraphicFramePr>
        <p:xfrm>
          <a:off x="2429165" y="1607128"/>
          <a:ext cx="7148944" cy="45535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Angelo Tartaglia                                        RIVALTA 28/06/2023</a:t>
            </a: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06C87-ABB8-4B14-8B85-CF511DD9A6DC}" type="slidenum">
              <a:rPr lang="it-IT" smtClean="0"/>
              <a:t>22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6269852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Il </a:t>
            </a:r>
            <a:r>
              <a:rPr lang="fr-FR" dirty="0" err="1"/>
              <a:t>caso</a:t>
            </a:r>
            <a:r>
              <a:rPr lang="fr-FR" dirty="0"/>
              <a:t> </a:t>
            </a:r>
            <a:r>
              <a:rPr lang="fr-FR" dirty="0" err="1"/>
              <a:t>emblematico</a:t>
            </a:r>
            <a:r>
              <a:rPr lang="fr-FR" dirty="0"/>
              <a:t> </a:t>
            </a:r>
            <a:r>
              <a:rPr lang="fr-FR" dirty="0" err="1"/>
              <a:t>del</a:t>
            </a:r>
            <a:r>
              <a:rPr lang="fr-FR" dirty="0"/>
              <a:t> tunnel Torino-</a:t>
            </a:r>
            <a:r>
              <a:rPr lang="fr-FR" dirty="0" err="1"/>
              <a:t>Lione</a:t>
            </a:r>
            <a:endParaRPr lang="it-IT" dirty="0"/>
          </a:p>
        </p:txBody>
      </p:sp>
      <p:sp>
        <p:nvSpPr>
          <p:cNvPr id="7" name="CasellaDiTesto 6"/>
          <p:cNvSpPr txBox="1"/>
          <p:nvPr/>
        </p:nvSpPr>
        <p:spPr>
          <a:xfrm>
            <a:off x="766639" y="1355129"/>
            <a:ext cx="9967622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dirty="0" err="1"/>
              <a:t>Un’alleanza</a:t>
            </a:r>
            <a:r>
              <a:rPr lang="fr-FR" sz="2400" dirty="0"/>
              <a:t> </a:t>
            </a:r>
            <a:r>
              <a:rPr lang="fr-FR" sz="2400" dirty="0" err="1"/>
              <a:t>multipartita</a:t>
            </a:r>
            <a:r>
              <a:rPr lang="fr-FR" sz="2400" dirty="0"/>
              <a:t> di </a:t>
            </a:r>
            <a:r>
              <a:rPr lang="fr-FR" sz="2400" dirty="0" err="1"/>
              <a:t>politici</a:t>
            </a:r>
            <a:r>
              <a:rPr lang="fr-FR" sz="2400" dirty="0"/>
              <a:t> e di </a:t>
            </a:r>
            <a:r>
              <a:rPr lang="fr-FR" sz="2400" dirty="0" err="1"/>
              <a:t>imprenditori</a:t>
            </a:r>
            <a:r>
              <a:rPr lang="fr-FR" sz="2400" dirty="0"/>
              <a:t> </a:t>
            </a:r>
            <a:r>
              <a:rPr lang="fr-FR" sz="2400" dirty="0" err="1"/>
              <a:t>lo</a:t>
            </a:r>
            <a:r>
              <a:rPr lang="fr-FR" sz="2400" dirty="0"/>
              <a:t> </a:t>
            </a:r>
            <a:r>
              <a:rPr lang="fr-FR" sz="2400" dirty="0" err="1"/>
              <a:t>vuole</a:t>
            </a:r>
            <a:r>
              <a:rPr lang="fr-FR" sz="2400" dirty="0"/>
              <a:t> </a:t>
            </a:r>
            <a:r>
              <a:rPr lang="fr-FR" sz="2400" dirty="0">
                <a:latin typeface="Freestyle Script" panose="030804020302050B0404" pitchFamily="66" charset="0"/>
              </a:rPr>
              <a:t>(</a:t>
            </a:r>
            <a:r>
              <a:rPr lang="fr-FR" sz="3200" dirty="0">
                <a:latin typeface="Freestyle Script" panose="030804020302050B0404" pitchFamily="66" charset="0"/>
              </a:rPr>
              <a:t>Deus </a:t>
            </a:r>
            <a:r>
              <a:rPr lang="fr-FR" sz="3200" dirty="0" err="1">
                <a:latin typeface="Freestyle Script" panose="030804020302050B0404" pitchFamily="66" charset="0"/>
              </a:rPr>
              <a:t>vult</a:t>
            </a:r>
            <a:r>
              <a:rPr lang="fr-FR" sz="3200" dirty="0">
                <a:latin typeface="Freestyle Script" panose="030804020302050B0404" pitchFamily="66" charset="0"/>
              </a:rPr>
              <a:t>!</a:t>
            </a:r>
            <a:r>
              <a:rPr lang="fr-FR" sz="2400" dirty="0">
                <a:latin typeface="Freestyle Script" panose="030804020302050B0404" pitchFamily="66" charset="0"/>
              </a:rPr>
              <a:t>)</a:t>
            </a:r>
            <a:r>
              <a:rPr lang="it-IT" sz="2400" dirty="0"/>
              <a:t>.</a:t>
            </a:r>
          </a:p>
          <a:p>
            <a:pPr marL="342900" indent="-342900">
              <a:buFont typeface="Symbol" panose="05050102010706020507" pitchFamily="18" charset="2"/>
              <a:buChar char="-"/>
            </a:pPr>
            <a:r>
              <a:rPr lang="fr-FR" sz="2200" dirty="0"/>
              <a:t>Il </a:t>
            </a:r>
            <a:r>
              <a:rPr lang="fr-FR" sz="2200" dirty="0" err="1"/>
              <a:t>traffico</a:t>
            </a:r>
            <a:r>
              <a:rPr lang="fr-FR" sz="2200" dirty="0"/>
              <a:t> « </a:t>
            </a:r>
            <a:r>
              <a:rPr lang="fr-FR" sz="2200" dirty="0" err="1"/>
              <a:t>atteso</a:t>
            </a:r>
            <a:r>
              <a:rPr lang="fr-FR" sz="2200" dirty="0"/>
              <a:t> » per </a:t>
            </a:r>
            <a:r>
              <a:rPr lang="fr-FR" sz="2200" dirty="0" err="1"/>
              <a:t>giustificare</a:t>
            </a:r>
            <a:r>
              <a:rPr lang="fr-FR" sz="2200" dirty="0"/>
              <a:t> l'</a:t>
            </a:r>
            <a:r>
              <a:rPr lang="fr-FR" sz="2200" dirty="0" err="1"/>
              <a:t>investimento</a:t>
            </a:r>
            <a:r>
              <a:rPr lang="fr-FR" sz="2200" dirty="0"/>
              <a:t> </a:t>
            </a:r>
            <a:r>
              <a:rPr lang="fr-FR" sz="2200" dirty="0" err="1"/>
              <a:t>dovrebbe</a:t>
            </a:r>
            <a:r>
              <a:rPr lang="fr-FR" sz="2200" dirty="0"/>
              <a:t> </a:t>
            </a:r>
            <a:r>
              <a:rPr lang="fr-FR" sz="2200" dirty="0" err="1"/>
              <a:t>essere</a:t>
            </a:r>
            <a:r>
              <a:rPr lang="fr-FR" sz="2200" dirty="0"/>
              <a:t> </a:t>
            </a:r>
            <a:r>
              <a:rPr lang="fr-FR" sz="2200" dirty="0" err="1"/>
              <a:t>oggi</a:t>
            </a:r>
            <a:r>
              <a:rPr lang="fr-FR" sz="2200" dirty="0"/>
              <a:t> </a:t>
            </a:r>
            <a:r>
              <a:rPr lang="fr-FR" sz="2200" dirty="0" err="1"/>
              <a:t>quattro</a:t>
            </a:r>
            <a:r>
              <a:rPr lang="fr-FR" sz="2200" dirty="0"/>
              <a:t> volte superiore a </a:t>
            </a:r>
            <a:r>
              <a:rPr lang="fr-FR" sz="2200" dirty="0" err="1"/>
              <a:t>quello</a:t>
            </a:r>
            <a:r>
              <a:rPr lang="fr-FR" sz="2200" dirty="0"/>
              <a:t> </a:t>
            </a:r>
            <a:r>
              <a:rPr lang="fr-FR" sz="2200" dirty="0" err="1"/>
              <a:t>misurato</a:t>
            </a:r>
            <a:r>
              <a:rPr lang="fr-FR" sz="2200" dirty="0"/>
              <a:t> e </a:t>
            </a:r>
            <a:r>
              <a:rPr lang="fr-FR" sz="2200" dirty="0" err="1"/>
              <a:t>nel</a:t>
            </a:r>
            <a:r>
              <a:rPr lang="fr-FR" sz="2200" dirty="0"/>
              <a:t> 2035  </a:t>
            </a:r>
            <a:r>
              <a:rPr lang="fr-FR" sz="2200" dirty="0" err="1"/>
              <a:t>dovrebbe</a:t>
            </a:r>
            <a:r>
              <a:rPr lang="fr-FR" sz="2200" dirty="0"/>
              <a:t> </a:t>
            </a:r>
            <a:r>
              <a:rPr lang="fr-FR" sz="2200" dirty="0" err="1"/>
              <a:t>essere</a:t>
            </a:r>
            <a:r>
              <a:rPr lang="fr-FR" sz="2200" dirty="0"/>
              <a:t> 14 volte superiore?</a:t>
            </a:r>
          </a:p>
          <a:p>
            <a:pPr algn="ctr"/>
            <a:r>
              <a:rPr lang="it-IT" sz="4000" dirty="0">
                <a:latin typeface="Freestyle Script" panose="030804020302050B0404" pitchFamily="66" charset="0"/>
              </a:rPr>
              <a:t>… non importa …</a:t>
            </a:r>
            <a:r>
              <a:rPr lang="it-IT" sz="4000" dirty="0"/>
              <a:t> </a:t>
            </a:r>
          </a:p>
          <a:p>
            <a:pPr marL="342900" indent="-342900">
              <a:buFont typeface="Symbol" panose="05050102010706020507" pitchFamily="18" charset="2"/>
              <a:buChar char="-"/>
            </a:pPr>
            <a:r>
              <a:rPr lang="fr-FR" sz="2200" dirty="0"/>
              <a:t>Le </a:t>
            </a:r>
            <a:r>
              <a:rPr lang="fr-FR" sz="2200" dirty="0" err="1"/>
              <a:t>emissioni</a:t>
            </a:r>
            <a:r>
              <a:rPr lang="fr-FR" sz="2200" dirty="0"/>
              <a:t> di CO</a:t>
            </a:r>
            <a:r>
              <a:rPr lang="fr-FR" sz="2200" baseline="-25000" dirty="0"/>
              <a:t>2</a:t>
            </a:r>
            <a:r>
              <a:rPr lang="fr-FR" sz="2200" dirty="0"/>
              <a:t> in </a:t>
            </a:r>
            <a:r>
              <a:rPr lang="fr-FR" sz="2200" dirty="0" err="1"/>
              <a:t>fase</a:t>
            </a:r>
            <a:r>
              <a:rPr lang="fr-FR" sz="2200" dirty="0"/>
              <a:t> di </a:t>
            </a:r>
            <a:r>
              <a:rPr lang="fr-FR" sz="2200" dirty="0" err="1"/>
              <a:t>costruzione</a:t>
            </a:r>
            <a:r>
              <a:rPr lang="fr-FR" sz="2200" dirty="0"/>
              <a:t> </a:t>
            </a:r>
            <a:r>
              <a:rPr lang="fr-FR" sz="2200" dirty="0" err="1"/>
              <a:t>saranno</a:t>
            </a:r>
            <a:r>
              <a:rPr lang="fr-FR" sz="2200" dirty="0"/>
              <a:t> </a:t>
            </a:r>
            <a:r>
              <a:rPr lang="fr-FR" sz="2200" dirty="0" err="1"/>
              <a:t>enormi</a:t>
            </a:r>
            <a:r>
              <a:rPr lang="fr-FR" sz="2200" dirty="0"/>
              <a:t> (8 </a:t>
            </a:r>
            <a:r>
              <a:rPr lang="fr-FR" sz="2200" dirty="0" err="1"/>
              <a:t>Mton</a:t>
            </a:r>
            <a:r>
              <a:rPr lang="fr-FR" sz="2200" dirty="0"/>
              <a:t> in </a:t>
            </a:r>
            <a:r>
              <a:rPr lang="fr-FR" sz="2200" dirty="0" err="1"/>
              <a:t>dieci</a:t>
            </a:r>
            <a:r>
              <a:rPr lang="fr-FR" sz="2200" dirty="0"/>
              <a:t> </a:t>
            </a:r>
            <a:r>
              <a:rPr lang="fr-FR" sz="2200" dirty="0" err="1"/>
              <a:t>anni</a:t>
            </a:r>
            <a:r>
              <a:rPr lang="fr-FR" sz="2200" dirty="0"/>
              <a:t>), </a:t>
            </a:r>
            <a:r>
              <a:rPr lang="fr-FR" sz="2200" dirty="0" err="1"/>
              <a:t>contraddicendo</a:t>
            </a:r>
            <a:r>
              <a:rPr lang="fr-FR" sz="2200" dirty="0"/>
              <a:t> l'</a:t>
            </a:r>
            <a:r>
              <a:rPr lang="fr-FR" sz="2200" dirty="0" err="1"/>
              <a:t>obiettivo</a:t>
            </a:r>
            <a:r>
              <a:rPr lang="fr-FR" sz="2200" dirty="0"/>
              <a:t> </a:t>
            </a:r>
            <a:r>
              <a:rPr lang="fr-FR" sz="2200" dirty="0" err="1"/>
              <a:t>europeo</a:t>
            </a:r>
            <a:r>
              <a:rPr lang="fr-FR" sz="2200" dirty="0"/>
              <a:t> di </a:t>
            </a:r>
            <a:r>
              <a:rPr lang="fr-FR" sz="2200" dirty="0" err="1"/>
              <a:t>una</a:t>
            </a:r>
            <a:r>
              <a:rPr lang="fr-FR" sz="2200" dirty="0"/>
              <a:t> </a:t>
            </a:r>
            <a:r>
              <a:rPr lang="fr-FR" sz="2200" dirty="0" err="1"/>
              <a:t>riduzione</a:t>
            </a:r>
            <a:r>
              <a:rPr lang="fr-FR" sz="2200" dirty="0"/>
              <a:t> </a:t>
            </a:r>
            <a:r>
              <a:rPr lang="fr-FR" sz="2200" dirty="0" err="1"/>
              <a:t>del</a:t>
            </a:r>
            <a:r>
              <a:rPr lang="fr-FR" sz="2200" dirty="0"/>
              <a:t> 55% </a:t>
            </a:r>
            <a:r>
              <a:rPr lang="fr-FR" sz="2200" dirty="0" err="1"/>
              <a:t>entro</a:t>
            </a:r>
            <a:r>
              <a:rPr lang="fr-FR" sz="2200" dirty="0"/>
              <a:t> il 2030 ?</a:t>
            </a:r>
          </a:p>
          <a:p>
            <a:pPr algn="ctr"/>
            <a:r>
              <a:rPr lang="it-IT" sz="4000" dirty="0">
                <a:latin typeface="Freestyle Script" panose="030804020302050B0404" pitchFamily="66" charset="0"/>
              </a:rPr>
              <a:t>… non importa …</a:t>
            </a:r>
            <a:r>
              <a:rPr lang="it-IT" sz="4000" dirty="0"/>
              <a:t> </a:t>
            </a:r>
          </a:p>
          <a:p>
            <a:pPr marL="342900" indent="-342900">
              <a:buFont typeface="Symbol" panose="05050102010706020507" pitchFamily="18" charset="2"/>
              <a:buChar char="-"/>
            </a:pPr>
            <a:r>
              <a:rPr lang="fr-FR" sz="2200" dirty="0"/>
              <a:t>Il </a:t>
            </a:r>
            <a:r>
              <a:rPr lang="fr-FR" sz="2200" dirty="0" err="1"/>
              <a:t>successivo</a:t>
            </a:r>
            <a:r>
              <a:rPr lang="fr-FR" sz="2200" dirty="0"/>
              <a:t> </a:t>
            </a:r>
            <a:r>
              <a:rPr lang="fr-FR" sz="2200" dirty="0" err="1"/>
              <a:t>risparmio</a:t>
            </a:r>
            <a:r>
              <a:rPr lang="fr-FR" sz="2200" dirty="0"/>
              <a:t> di CO</a:t>
            </a:r>
            <a:r>
              <a:rPr lang="fr-FR" sz="2200" baseline="-25000" dirty="0"/>
              <a:t>2</a:t>
            </a:r>
            <a:r>
              <a:rPr lang="fr-FR" sz="2200" dirty="0"/>
              <a:t> </a:t>
            </a:r>
            <a:r>
              <a:rPr lang="fr-FR" sz="2200" dirty="0" err="1"/>
              <a:t>prospettato</a:t>
            </a:r>
            <a:r>
              <a:rPr lang="fr-FR" sz="2200" dirty="0"/>
              <a:t> </a:t>
            </a:r>
            <a:r>
              <a:rPr lang="fr-FR" sz="2200" dirty="0" err="1"/>
              <a:t>dai</a:t>
            </a:r>
            <a:r>
              <a:rPr lang="fr-FR" sz="2200" dirty="0"/>
              <a:t> </a:t>
            </a:r>
            <a:r>
              <a:rPr lang="fr-FR" sz="2200" dirty="0" err="1"/>
              <a:t>promotori</a:t>
            </a:r>
            <a:r>
              <a:rPr lang="fr-FR" sz="2200" dirty="0"/>
              <a:t> </a:t>
            </a:r>
            <a:r>
              <a:rPr lang="fr-FR" sz="2200" dirty="0" err="1"/>
              <a:t>risulta</a:t>
            </a:r>
            <a:r>
              <a:rPr lang="fr-FR" sz="2200" dirty="0"/>
              <a:t> da 7 a 14 volte </a:t>
            </a:r>
            <a:r>
              <a:rPr lang="fr-FR" sz="2200" dirty="0" err="1"/>
              <a:t>quello</a:t>
            </a:r>
            <a:r>
              <a:rPr lang="fr-FR" sz="2200" dirty="0"/>
              <a:t> </a:t>
            </a:r>
            <a:r>
              <a:rPr lang="fr-FR" sz="2200" dirty="0" err="1"/>
              <a:t>calcolabile</a:t>
            </a:r>
            <a:r>
              <a:rPr lang="fr-FR" sz="2200" dirty="0"/>
              <a:t> </a:t>
            </a:r>
            <a:r>
              <a:rPr lang="fr-FR" sz="2200" dirty="0" err="1"/>
              <a:t>sulla</a:t>
            </a:r>
            <a:r>
              <a:rPr lang="fr-FR" sz="2200" dirty="0"/>
              <a:t> base dei </a:t>
            </a:r>
            <a:r>
              <a:rPr lang="fr-FR" sz="2200" dirty="0" err="1"/>
              <a:t>parametri</a:t>
            </a:r>
            <a:r>
              <a:rPr lang="fr-FR" sz="2200" dirty="0"/>
              <a:t> </a:t>
            </a:r>
            <a:r>
              <a:rPr lang="fr-FR" sz="2200" dirty="0" err="1"/>
              <a:t>europei</a:t>
            </a:r>
            <a:r>
              <a:rPr lang="fr-FR" sz="2200" dirty="0"/>
              <a:t>, di modo </a:t>
            </a:r>
            <a:r>
              <a:rPr lang="fr-FR" sz="2200" dirty="0" err="1"/>
              <a:t>che</a:t>
            </a:r>
            <a:r>
              <a:rPr lang="fr-FR" sz="2200" dirty="0"/>
              <a:t> la </a:t>
            </a:r>
            <a:r>
              <a:rPr lang="fr-FR" sz="2200" dirty="0" err="1"/>
              <a:t>compensazione</a:t>
            </a:r>
            <a:r>
              <a:rPr lang="fr-FR" sz="2200" dirty="0"/>
              <a:t> delle </a:t>
            </a:r>
            <a:r>
              <a:rPr lang="fr-FR" sz="2200" dirty="0" err="1"/>
              <a:t>emissioni</a:t>
            </a:r>
            <a:r>
              <a:rPr lang="fr-FR" sz="2200" dirty="0"/>
              <a:t> in </a:t>
            </a:r>
            <a:r>
              <a:rPr lang="fr-FR" sz="2200" dirty="0" err="1"/>
              <a:t>eccesso</a:t>
            </a:r>
            <a:r>
              <a:rPr lang="fr-FR" sz="2200" dirty="0"/>
              <a:t> si </a:t>
            </a:r>
            <a:r>
              <a:rPr lang="fr-FR" sz="2200" dirty="0" err="1"/>
              <a:t>sposta</a:t>
            </a:r>
            <a:r>
              <a:rPr lang="fr-FR" sz="2200" dirty="0"/>
              <a:t> verso il 2080 ?</a:t>
            </a:r>
            <a:endParaRPr lang="it-IT" sz="2200" dirty="0"/>
          </a:p>
          <a:p>
            <a:pPr algn="ctr"/>
            <a:r>
              <a:rPr lang="it-IT" sz="4000" dirty="0">
                <a:latin typeface="Freestyle Script" panose="030804020302050B0404" pitchFamily="66" charset="0"/>
              </a:rPr>
              <a:t>… non importa, l’opera è «green» lo stesso…</a:t>
            </a:r>
            <a:r>
              <a:rPr lang="it-IT" sz="4000" dirty="0"/>
              <a:t> </a:t>
            </a:r>
          </a:p>
          <a:p>
            <a:pPr algn="ctr"/>
            <a:endParaRPr lang="it-IT" sz="2400" dirty="0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Angelo Tartaglia                                        RIVALTA 28/06/2023</a:t>
            </a: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42731B-5382-49D5-8817-E59646CEC71F}" type="slidenum">
              <a:rPr lang="it-IT" smtClean="0"/>
              <a:t>23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6832085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Dati manipolati?</a:t>
            </a:r>
          </a:p>
        </p:txBody>
      </p:sp>
      <p:sp>
        <p:nvSpPr>
          <p:cNvPr id="3" name="CasellaDiTesto 2"/>
          <p:cNvSpPr txBox="1"/>
          <p:nvPr/>
        </p:nvSpPr>
        <p:spPr>
          <a:xfrm flipH="1">
            <a:off x="1031239" y="1770745"/>
            <a:ext cx="9545321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sz="2800" dirty="0"/>
              <a:t>Confrontando i risultati dei calcoli scientifici e i dati usati da TELT a qualcuno potrebbe venire il ragionevole dubbio che da qualche parte vi siano state manipolazioni intenzionali e che l’immagine «green» propagandata a mezzo stampa somigli tanto ad una truffa.  </a:t>
            </a:r>
          </a:p>
        </p:txBody>
      </p:sp>
      <p:sp>
        <p:nvSpPr>
          <p:cNvPr id="4" name="CasellaDiTesto 3"/>
          <p:cNvSpPr txBox="1"/>
          <p:nvPr/>
        </p:nvSpPr>
        <p:spPr>
          <a:xfrm flipH="1">
            <a:off x="1031239" y="4097572"/>
            <a:ext cx="9697721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sz="2800" dirty="0"/>
              <a:t>La NLTL ha tutte le caratteristiche di un </a:t>
            </a:r>
            <a:r>
              <a:rPr lang="it-IT" sz="2800" dirty="0">
                <a:solidFill>
                  <a:srgbClr val="FF0000"/>
                </a:solidFill>
              </a:rPr>
              <a:t>crimine climatico </a:t>
            </a:r>
            <a:r>
              <a:rPr lang="it-IT" sz="2800" dirty="0"/>
              <a:t>che sarà pagato dai ragazzi che stanno oggi intorno a noi, così come sempre sulle loro spalle si scaricheranno i debiti contratti per la realizzazione.</a:t>
            </a:r>
            <a:endParaRPr lang="it-IT" sz="2800" dirty="0">
              <a:solidFill>
                <a:srgbClr val="FF0000"/>
              </a:solidFill>
            </a:endParaRP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Angelo Tartaglia                                        RIVALTA 28/06/2023</a:t>
            </a: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42731B-5382-49D5-8817-E59646CEC71F}" type="slidenum">
              <a:rPr lang="it-IT" smtClean="0"/>
              <a:t>24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506975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Italia vittima dei cambiamenti climatici: nel 2018, 148 gli eventi meteo  estrem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4975" y="58683"/>
            <a:ext cx="5977139" cy="26565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 descr="Siccità, questa è la primavera più secca degli ultimi 60 anni - Ordine  Nazionale dei Biologi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2610" y="106585"/>
            <a:ext cx="3910950" cy="26086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Conseguenze</a:t>
            </a:r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>
          <a:xfrm>
            <a:off x="1141411" y="6095710"/>
            <a:ext cx="6239309" cy="365125"/>
          </a:xfrm>
        </p:spPr>
        <p:txBody>
          <a:bodyPr/>
          <a:lstStyle/>
          <a:p>
            <a:r>
              <a:rPr lang="it-IT"/>
              <a:t>Angelo Tartaglia                                        RIVALTA 28/06/2023</a:t>
            </a:r>
            <a:endParaRPr lang="en-US" dirty="0"/>
          </a:p>
        </p:txBody>
      </p:sp>
      <p:sp>
        <p:nvSpPr>
          <p:cNvPr id="8" name="CasellaDiTesto 7"/>
          <p:cNvSpPr txBox="1"/>
          <p:nvPr/>
        </p:nvSpPr>
        <p:spPr>
          <a:xfrm flipH="1">
            <a:off x="8316649" y="3021631"/>
            <a:ext cx="3855465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it-IT" sz="2800" dirty="0"/>
          </a:p>
          <a:p>
            <a:pPr marL="457200" indent="-457200">
              <a:buFontTx/>
              <a:buChar char="-"/>
            </a:pPr>
            <a:r>
              <a:rPr lang="it-IT" sz="2400" dirty="0"/>
              <a:t>Ondate di calore</a:t>
            </a:r>
          </a:p>
          <a:p>
            <a:pPr marL="457200" indent="-457200">
              <a:buFontTx/>
              <a:buChar char="-"/>
            </a:pPr>
            <a:r>
              <a:rPr lang="fr-FR" sz="2400" dirty="0" err="1"/>
              <a:t>Riduzione</a:t>
            </a:r>
            <a:r>
              <a:rPr lang="fr-FR" sz="2400" dirty="0"/>
              <a:t> delle </a:t>
            </a:r>
            <a:r>
              <a:rPr lang="fr-FR" sz="2400" dirty="0" err="1"/>
              <a:t>precipitazioni</a:t>
            </a:r>
            <a:r>
              <a:rPr lang="fr-FR" sz="2400" dirty="0"/>
              <a:t> </a:t>
            </a:r>
            <a:r>
              <a:rPr lang="fr-FR" sz="2400" dirty="0" err="1"/>
              <a:t>complessive</a:t>
            </a:r>
            <a:r>
              <a:rPr lang="fr-FR" sz="2400" dirty="0"/>
              <a:t> (da </a:t>
            </a:r>
            <a:r>
              <a:rPr lang="fr-FR" sz="2400" dirty="0" err="1"/>
              <a:t>noi</a:t>
            </a:r>
            <a:r>
              <a:rPr lang="fr-FR" sz="2400" dirty="0"/>
              <a:t>)</a:t>
            </a:r>
          </a:p>
          <a:p>
            <a:pPr marL="457200" indent="-457200">
              <a:buFontTx/>
              <a:buChar char="-"/>
            </a:pPr>
            <a:r>
              <a:rPr lang="fr-FR" sz="2400" dirty="0" err="1"/>
              <a:t>Precipitazioni</a:t>
            </a:r>
            <a:r>
              <a:rPr lang="fr-FR" sz="2400" dirty="0"/>
              <a:t> molto intense e </a:t>
            </a:r>
            <a:r>
              <a:rPr lang="fr-FR" sz="2400" dirty="0" err="1"/>
              <a:t>concentrate</a:t>
            </a:r>
            <a:endParaRPr lang="it-IT" sz="2400" dirty="0"/>
          </a:p>
          <a:p>
            <a:pPr marL="457200" indent="-457200">
              <a:buFontTx/>
              <a:buChar char="-"/>
            </a:pPr>
            <a:r>
              <a:rPr lang="it-IT" sz="2400" dirty="0"/>
              <a:t>Inondazioni</a:t>
            </a:r>
          </a:p>
          <a:p>
            <a:pPr marL="457200" indent="-457200">
              <a:buFontTx/>
              <a:buChar char="-"/>
            </a:pPr>
            <a:r>
              <a:rPr lang="it-IT" sz="2400" dirty="0"/>
              <a:t>Trombe d’aria</a:t>
            </a:r>
          </a:p>
        </p:txBody>
      </p:sp>
      <p:pic>
        <p:nvPicPr>
          <p:cNvPr id="1026" name="Picture 2" descr="Ambiente: Eventi estremi e disastri naturali nella top 5 dei rischi globali  | Recover Web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9604" y="3856349"/>
            <a:ext cx="4706652" cy="26474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Temperature, eventi estremi, danni ambientali: quanto rischia l&amp;#39;Italia con  i cambiamenti climatici? | QualEnergia.it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856349"/>
            <a:ext cx="3980877" cy="26396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Un anno di grandi incendi: perfino l&amp;#39;Artico brucia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0661"/>
            <a:ext cx="4638098" cy="26089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CasellaDiTesto 11"/>
          <p:cNvSpPr txBox="1"/>
          <p:nvPr/>
        </p:nvSpPr>
        <p:spPr>
          <a:xfrm>
            <a:off x="143123" y="2974337"/>
            <a:ext cx="681019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dirty="0" err="1"/>
              <a:t>Aumento</a:t>
            </a:r>
            <a:r>
              <a:rPr lang="fr-FR" sz="2800" dirty="0"/>
              <a:t> </a:t>
            </a:r>
            <a:r>
              <a:rPr lang="fr-FR" sz="2800" dirty="0" err="1"/>
              <a:t>della</a:t>
            </a:r>
            <a:r>
              <a:rPr lang="fr-FR" sz="2800" dirty="0"/>
              <a:t> </a:t>
            </a:r>
            <a:r>
              <a:rPr lang="fr-FR" sz="2800" dirty="0" err="1"/>
              <a:t>frequenza</a:t>
            </a:r>
            <a:r>
              <a:rPr lang="fr-FR" sz="2800" dirty="0"/>
              <a:t> </a:t>
            </a:r>
            <a:r>
              <a:rPr lang="fr-FR" sz="2800" dirty="0" err="1"/>
              <a:t>degli</a:t>
            </a:r>
            <a:r>
              <a:rPr lang="fr-FR" sz="2800" dirty="0"/>
              <a:t> </a:t>
            </a:r>
            <a:r>
              <a:rPr lang="fr-FR" sz="2800" dirty="0" err="1"/>
              <a:t>eventi</a:t>
            </a:r>
            <a:r>
              <a:rPr lang="fr-FR" sz="2800" dirty="0"/>
              <a:t> </a:t>
            </a:r>
            <a:r>
              <a:rPr lang="fr-FR" sz="2800" dirty="0" err="1"/>
              <a:t>estremi</a:t>
            </a:r>
            <a:endParaRPr lang="it-IT" sz="2800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42731B-5382-49D5-8817-E59646CEC71F}" type="slidenum">
              <a:rPr lang="it-IT" smtClean="0"/>
              <a:t>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382298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6291" y="1156873"/>
            <a:ext cx="7176052" cy="5382039"/>
          </a:xfrm>
          <a:prstGeom prst="rect">
            <a:avLst/>
          </a:prstGeom>
        </p:spPr>
      </p:pic>
      <p:sp>
        <p:nvSpPr>
          <p:cNvPr id="4" name="Titolo 3"/>
          <p:cNvSpPr>
            <a:spLocks noGrp="1"/>
          </p:cNvSpPr>
          <p:nvPr>
            <p:ph type="title"/>
          </p:nvPr>
        </p:nvSpPr>
        <p:spPr>
          <a:xfrm>
            <a:off x="500933" y="327796"/>
            <a:ext cx="10964848" cy="1293028"/>
          </a:xfrm>
        </p:spPr>
        <p:txBody>
          <a:bodyPr>
            <a:noAutofit/>
          </a:bodyPr>
          <a:lstStyle/>
          <a:p>
            <a:r>
              <a:rPr lang="it-IT" sz="3600" dirty="0"/>
              <a:t>La CO</a:t>
            </a:r>
            <a:r>
              <a:rPr lang="it-IT" sz="3600" baseline="-25000" dirty="0"/>
              <a:t>2 </a:t>
            </a:r>
            <a:r>
              <a:rPr lang="it-IT" sz="3600" dirty="0"/>
              <a:t>in atmosfera proprio non si accorge delle dichiarazioni «green» della politica, di confindustria, di TELT… </a:t>
            </a:r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Angelo Tartaglia                                        RIVALTA 28/06/2023</a:t>
            </a:r>
            <a:endParaRPr lang="en-US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42731B-5382-49D5-8817-E59646CEC71F}" type="slidenum">
              <a:rPr lang="it-IT" smtClean="0"/>
              <a:t>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336319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56284" y="633783"/>
            <a:ext cx="5053966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i="0" spc="-10" dirty="0">
                <a:solidFill>
                  <a:srgbClr val="90C225"/>
                </a:solidFill>
                <a:latin typeface="Trebuchet MS"/>
                <a:cs typeface="Trebuchet MS"/>
              </a:rPr>
              <a:t>Ob</a:t>
            </a:r>
            <a:r>
              <a:rPr lang="it-IT" sz="3600" i="0" spc="-10" dirty="0">
                <a:solidFill>
                  <a:srgbClr val="90C225"/>
                </a:solidFill>
                <a:latin typeface="Trebuchet MS"/>
                <a:cs typeface="Trebuchet MS"/>
              </a:rPr>
              <a:t>i</a:t>
            </a:r>
            <a:r>
              <a:rPr sz="3600" i="0" spc="-10" dirty="0">
                <a:solidFill>
                  <a:srgbClr val="90C225"/>
                </a:solidFill>
                <a:latin typeface="Trebuchet MS"/>
                <a:cs typeface="Trebuchet MS"/>
              </a:rPr>
              <a:t>e</a:t>
            </a:r>
            <a:r>
              <a:rPr lang="it-IT" sz="3600" spc="-10" dirty="0">
                <a:solidFill>
                  <a:srgbClr val="90C225"/>
                </a:solidFill>
                <a:latin typeface="Trebuchet MS"/>
                <a:cs typeface="Trebuchet MS"/>
              </a:rPr>
              <a:t>t</a:t>
            </a:r>
            <a:r>
              <a:rPr sz="3600" i="0" spc="-10" dirty="0" err="1">
                <a:solidFill>
                  <a:srgbClr val="90C225"/>
                </a:solidFill>
                <a:latin typeface="Trebuchet MS"/>
                <a:cs typeface="Trebuchet MS"/>
              </a:rPr>
              <a:t>ti</a:t>
            </a:r>
            <a:r>
              <a:rPr lang="it-IT" sz="3600" i="0" spc="-10" dirty="0">
                <a:solidFill>
                  <a:srgbClr val="90C225"/>
                </a:solidFill>
                <a:latin typeface="Trebuchet MS"/>
                <a:cs typeface="Trebuchet MS"/>
              </a:rPr>
              <a:t>vi</a:t>
            </a:r>
            <a:r>
              <a:rPr sz="3600" i="0" spc="-15" dirty="0">
                <a:solidFill>
                  <a:srgbClr val="90C225"/>
                </a:solidFill>
                <a:latin typeface="Trebuchet MS"/>
                <a:cs typeface="Trebuchet MS"/>
              </a:rPr>
              <a:t> </a:t>
            </a:r>
            <a:r>
              <a:rPr sz="3600" i="0" spc="-5" dirty="0" err="1">
                <a:solidFill>
                  <a:srgbClr val="90C225"/>
                </a:solidFill>
                <a:latin typeface="Trebuchet MS"/>
                <a:cs typeface="Trebuchet MS"/>
              </a:rPr>
              <a:t>europe</a:t>
            </a:r>
            <a:r>
              <a:rPr lang="it-IT" sz="3600" spc="-5" dirty="0">
                <a:solidFill>
                  <a:srgbClr val="90C225"/>
                </a:solidFill>
                <a:latin typeface="Trebuchet MS"/>
                <a:cs typeface="Trebuchet MS"/>
              </a:rPr>
              <a:t>i</a:t>
            </a:r>
            <a:endParaRPr sz="3600" dirty="0">
              <a:latin typeface="Trebuchet MS"/>
              <a:cs typeface="Trebuchet MS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510586" y="2666411"/>
            <a:ext cx="8756962" cy="2623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93065" indent="-342900">
              <a:lnSpc>
                <a:spcPct val="100000"/>
              </a:lnSpc>
              <a:spcBef>
                <a:spcPts val="100"/>
              </a:spcBef>
              <a:buChar char="-"/>
              <a:tabLst>
                <a:tab pos="393065" algn="l"/>
                <a:tab pos="393700" algn="l"/>
              </a:tabLst>
            </a:pPr>
            <a:r>
              <a:rPr lang="fr-FR" sz="2800" b="1" spc="-5" dirty="0" err="1">
                <a:latin typeface="Trebuchet MS"/>
                <a:cs typeface="Trebuchet MS"/>
              </a:rPr>
              <a:t>Ridurre</a:t>
            </a:r>
            <a:r>
              <a:rPr lang="fr-FR" sz="2800" spc="-5" dirty="0">
                <a:latin typeface="Trebuchet MS"/>
                <a:cs typeface="Trebuchet MS"/>
              </a:rPr>
              <a:t> le </a:t>
            </a:r>
            <a:r>
              <a:rPr lang="fr-FR" sz="2800" spc="-5" dirty="0" err="1">
                <a:latin typeface="Trebuchet MS"/>
                <a:cs typeface="Trebuchet MS"/>
              </a:rPr>
              <a:t>emissioni</a:t>
            </a:r>
            <a:r>
              <a:rPr lang="fr-FR" sz="2800" spc="-5" dirty="0">
                <a:latin typeface="Trebuchet MS"/>
                <a:cs typeface="Trebuchet MS"/>
              </a:rPr>
              <a:t> </a:t>
            </a:r>
            <a:r>
              <a:rPr lang="fr-FR" sz="2800" spc="-5" dirty="0" err="1">
                <a:latin typeface="Trebuchet MS"/>
                <a:cs typeface="Trebuchet MS"/>
              </a:rPr>
              <a:t>che</a:t>
            </a:r>
            <a:r>
              <a:rPr lang="fr-FR" sz="2800" spc="-5" dirty="0">
                <a:latin typeface="Trebuchet MS"/>
                <a:cs typeface="Trebuchet MS"/>
              </a:rPr>
              <a:t> </a:t>
            </a:r>
            <a:r>
              <a:rPr lang="fr-FR" sz="2800" spc="-5" dirty="0" err="1">
                <a:latin typeface="Trebuchet MS"/>
                <a:cs typeface="Trebuchet MS"/>
              </a:rPr>
              <a:t>contribuiscono</a:t>
            </a:r>
            <a:r>
              <a:rPr lang="fr-FR" sz="2800" spc="-5" dirty="0">
                <a:latin typeface="Trebuchet MS"/>
                <a:cs typeface="Trebuchet MS"/>
              </a:rPr>
              <a:t> al </a:t>
            </a:r>
            <a:r>
              <a:rPr lang="fr-FR" sz="2800" spc="-5" dirty="0" err="1">
                <a:latin typeface="Trebuchet MS"/>
                <a:cs typeface="Trebuchet MS"/>
              </a:rPr>
              <a:t>cambiamento</a:t>
            </a:r>
            <a:r>
              <a:rPr lang="fr-FR" sz="2800" spc="-5" dirty="0">
                <a:latin typeface="Trebuchet MS"/>
                <a:cs typeface="Trebuchet MS"/>
              </a:rPr>
              <a:t> </a:t>
            </a:r>
            <a:r>
              <a:rPr lang="fr-FR" sz="2800" spc="-5" dirty="0" err="1">
                <a:latin typeface="Trebuchet MS"/>
                <a:cs typeface="Trebuchet MS"/>
              </a:rPr>
              <a:t>climatico</a:t>
            </a:r>
            <a:r>
              <a:rPr lang="fr-FR" sz="2800" spc="-5" dirty="0">
                <a:latin typeface="Trebuchet MS"/>
                <a:cs typeface="Trebuchet MS"/>
              </a:rPr>
              <a:t> (CO</a:t>
            </a:r>
            <a:r>
              <a:rPr lang="fr-FR" sz="2800" spc="-5" baseline="-25000" dirty="0">
                <a:latin typeface="Trebuchet MS"/>
                <a:cs typeface="Trebuchet MS"/>
              </a:rPr>
              <a:t>2</a:t>
            </a:r>
            <a:r>
              <a:rPr lang="fr-FR" sz="2800" spc="-5" dirty="0">
                <a:latin typeface="Trebuchet MS"/>
                <a:cs typeface="Trebuchet MS"/>
              </a:rPr>
              <a:t> e simili) </a:t>
            </a:r>
            <a:r>
              <a:rPr lang="fr-FR" sz="2800" spc="-5" dirty="0" err="1">
                <a:latin typeface="Trebuchet MS"/>
                <a:cs typeface="Trebuchet MS"/>
              </a:rPr>
              <a:t>del</a:t>
            </a:r>
            <a:r>
              <a:rPr lang="fr-FR" sz="2800" spc="-5" dirty="0">
                <a:latin typeface="Trebuchet MS"/>
                <a:cs typeface="Trebuchet MS"/>
              </a:rPr>
              <a:t> 55 % </a:t>
            </a:r>
            <a:r>
              <a:rPr lang="fr-FR" sz="2800" spc="-5" dirty="0" err="1">
                <a:latin typeface="Trebuchet MS"/>
                <a:cs typeface="Trebuchet MS"/>
              </a:rPr>
              <a:t>rispetto</a:t>
            </a:r>
            <a:r>
              <a:rPr lang="fr-FR" sz="2800" spc="-5" dirty="0">
                <a:latin typeface="Trebuchet MS"/>
                <a:cs typeface="Trebuchet MS"/>
              </a:rPr>
              <a:t> al </a:t>
            </a:r>
            <a:r>
              <a:rPr lang="fr-FR" sz="2800" spc="-5" dirty="0" err="1">
                <a:latin typeface="Trebuchet MS"/>
                <a:cs typeface="Trebuchet MS"/>
              </a:rPr>
              <a:t>livello</a:t>
            </a:r>
            <a:r>
              <a:rPr lang="fr-FR" sz="2800" spc="-5" dirty="0">
                <a:latin typeface="Trebuchet MS"/>
                <a:cs typeface="Trebuchet MS"/>
              </a:rPr>
              <a:t> </a:t>
            </a:r>
            <a:r>
              <a:rPr lang="fr-FR" sz="2800" spc="-5" dirty="0" err="1">
                <a:latin typeface="Trebuchet MS"/>
                <a:cs typeface="Trebuchet MS"/>
              </a:rPr>
              <a:t>del</a:t>
            </a:r>
            <a:r>
              <a:rPr lang="fr-FR" sz="2800" spc="-5" dirty="0">
                <a:latin typeface="Trebuchet MS"/>
                <a:cs typeface="Trebuchet MS"/>
              </a:rPr>
              <a:t> 1990 </a:t>
            </a:r>
            <a:r>
              <a:rPr lang="fr-FR" sz="2800" spc="-5" dirty="0" err="1">
                <a:latin typeface="Trebuchet MS"/>
                <a:cs typeface="Trebuchet MS"/>
              </a:rPr>
              <a:t>entro</a:t>
            </a:r>
            <a:r>
              <a:rPr lang="fr-FR" sz="2800" spc="-5" dirty="0">
                <a:latin typeface="Trebuchet MS"/>
                <a:cs typeface="Trebuchet MS"/>
              </a:rPr>
              <a:t> il </a:t>
            </a:r>
            <a:r>
              <a:rPr lang="fr-FR" sz="2800" b="1" u="sng" spc="-5" dirty="0">
                <a:latin typeface="Trebuchet MS"/>
                <a:cs typeface="Trebuchet MS"/>
              </a:rPr>
              <a:t>2030</a:t>
            </a:r>
          </a:p>
          <a:p>
            <a:pPr marL="393065" indent="-342900">
              <a:lnSpc>
                <a:spcPct val="100000"/>
              </a:lnSpc>
              <a:spcBef>
                <a:spcPts val="100"/>
              </a:spcBef>
              <a:buChar char="-"/>
              <a:tabLst>
                <a:tab pos="393065" algn="l"/>
                <a:tab pos="393700" algn="l"/>
              </a:tabLst>
            </a:pPr>
            <a:endParaRPr lang="fr-FR" sz="2800" spc="-5" dirty="0">
              <a:latin typeface="Trebuchet MS"/>
              <a:cs typeface="Trebuchet MS"/>
            </a:endParaRPr>
          </a:p>
          <a:p>
            <a:pPr marL="393065" indent="-342900">
              <a:lnSpc>
                <a:spcPct val="100000"/>
              </a:lnSpc>
              <a:spcBef>
                <a:spcPts val="100"/>
              </a:spcBef>
              <a:buChar char="-"/>
              <a:tabLst>
                <a:tab pos="393065" algn="l"/>
                <a:tab pos="393700" algn="l"/>
              </a:tabLst>
            </a:pPr>
            <a:r>
              <a:rPr lang="fr-FR" sz="2800" b="1" dirty="0" err="1">
                <a:latin typeface="Trebuchet MS"/>
                <a:cs typeface="Trebuchet MS"/>
              </a:rPr>
              <a:t>Zero</a:t>
            </a:r>
            <a:r>
              <a:rPr lang="fr-FR" sz="2800" b="1" dirty="0">
                <a:latin typeface="Trebuchet MS"/>
                <a:cs typeface="Trebuchet MS"/>
              </a:rPr>
              <a:t> </a:t>
            </a:r>
            <a:r>
              <a:rPr lang="fr-FR" sz="2800" b="1" dirty="0" err="1">
                <a:latin typeface="Trebuchet MS"/>
                <a:cs typeface="Trebuchet MS"/>
              </a:rPr>
              <a:t>emissioni</a:t>
            </a:r>
            <a:r>
              <a:rPr lang="fr-FR" sz="2800" b="1" dirty="0">
                <a:latin typeface="Trebuchet MS"/>
                <a:cs typeface="Trebuchet MS"/>
              </a:rPr>
              <a:t> </a:t>
            </a:r>
            <a:r>
              <a:rPr lang="fr-FR" sz="2800" dirty="0">
                <a:latin typeface="Trebuchet MS"/>
                <a:cs typeface="Trebuchet MS"/>
              </a:rPr>
              <a:t>(anche </a:t>
            </a:r>
            <a:r>
              <a:rPr lang="fr-FR" sz="2800" dirty="0" err="1">
                <a:latin typeface="Trebuchet MS"/>
                <a:cs typeface="Trebuchet MS"/>
              </a:rPr>
              <a:t>mediante</a:t>
            </a:r>
            <a:r>
              <a:rPr lang="fr-FR" sz="2800" dirty="0">
                <a:latin typeface="Trebuchet MS"/>
                <a:cs typeface="Trebuchet MS"/>
              </a:rPr>
              <a:t> </a:t>
            </a:r>
            <a:r>
              <a:rPr lang="fr-FR" sz="2800" dirty="0" err="1">
                <a:latin typeface="Trebuchet MS"/>
                <a:cs typeface="Trebuchet MS"/>
              </a:rPr>
              <a:t>compensazione</a:t>
            </a:r>
            <a:r>
              <a:rPr lang="fr-FR" sz="2800" dirty="0">
                <a:latin typeface="Trebuchet MS"/>
                <a:cs typeface="Trebuchet MS"/>
              </a:rPr>
              <a:t>) </a:t>
            </a:r>
            <a:r>
              <a:rPr lang="fr-FR" sz="2800" dirty="0" err="1">
                <a:latin typeface="Trebuchet MS"/>
                <a:cs typeface="Trebuchet MS"/>
              </a:rPr>
              <a:t>entro</a:t>
            </a:r>
            <a:r>
              <a:rPr lang="fr-FR" sz="2800" dirty="0">
                <a:latin typeface="Trebuchet MS"/>
                <a:cs typeface="Trebuchet MS"/>
              </a:rPr>
              <a:t> il </a:t>
            </a:r>
            <a:r>
              <a:rPr lang="fr-FR" sz="2800" b="1" u="sng" dirty="0">
                <a:latin typeface="Trebuchet MS"/>
                <a:cs typeface="Trebuchet MS"/>
              </a:rPr>
              <a:t>2050</a:t>
            </a:r>
            <a:endParaRPr lang="it-IT" sz="2800" b="1" u="sng" spc="-10" dirty="0">
              <a:solidFill>
                <a:srgbClr val="922212"/>
              </a:solidFill>
              <a:latin typeface="Trebuchet MS"/>
              <a:cs typeface="Trebuchet MS"/>
            </a:endParaRPr>
          </a:p>
        </p:txBody>
      </p:sp>
      <p:pic>
        <p:nvPicPr>
          <p:cNvPr id="5" name="Picture 2" descr="Le proposte rifiutate per la bandiera dell'Europa">
            <a:extLst>
              <a:ext uri="{FF2B5EF4-FFF2-40B4-BE49-F238E27FC236}">
                <a16:creationId xmlns:a16="http://schemas.microsoft.com/office/drawing/2014/main" id="{553B44B1-9ECF-4F6F-AA08-35F93D5F2E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17543" y="356784"/>
            <a:ext cx="1900010" cy="8282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Angelo Tartaglia                                        RIVALTA 28/06/2023</a:t>
            </a: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E6012-E326-4F56-9BB6-5197CE62FFAD}" type="slidenum">
              <a:rPr lang="it-IT" smtClean="0"/>
              <a:t>5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31765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Corte dei conti europea: rapporto 10/2020</a:t>
            </a:r>
          </a:p>
        </p:txBody>
      </p:sp>
      <p:sp>
        <p:nvSpPr>
          <p:cNvPr id="5" name="CasellaDiTesto 4"/>
          <p:cNvSpPr txBox="1"/>
          <p:nvPr/>
        </p:nvSpPr>
        <p:spPr>
          <a:xfrm>
            <a:off x="1016000" y="2013527"/>
            <a:ext cx="1033780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200" dirty="0"/>
              <a:t>Secondo ECA, per la nuova linea:</a:t>
            </a:r>
          </a:p>
          <a:p>
            <a:endParaRPr lang="it-IT" sz="32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it-IT" sz="3200" dirty="0"/>
              <a:t>I volumi di traffico (e i ricavi) sono </a:t>
            </a:r>
            <a:r>
              <a:rPr lang="it-IT" sz="3200" b="1" dirty="0"/>
              <a:t>sovrastimati</a:t>
            </a:r>
            <a:r>
              <a:rPr lang="it-IT" sz="3200" dirty="0"/>
              <a:t> e i costi </a:t>
            </a:r>
            <a:r>
              <a:rPr lang="it-IT" sz="3200" b="1" dirty="0"/>
              <a:t>sottostimati</a:t>
            </a:r>
            <a:br>
              <a:rPr lang="it-IT" sz="3200" dirty="0"/>
            </a:br>
            <a:br>
              <a:rPr lang="it-IT" sz="3200" dirty="0"/>
            </a:br>
            <a:endParaRPr lang="it-IT" sz="32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it-IT" sz="3200" dirty="0"/>
              <a:t>I vantaggi ambientali sono un po’ troppo «ottimisti»</a:t>
            </a:r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Angelo Tartaglia                                        RIVALTA 28/06/2023</a:t>
            </a: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42731B-5382-49D5-8817-E59646CEC71F}" type="slidenum">
              <a:rPr lang="it-IT" smtClean="0"/>
              <a:t>6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916126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591" y="1920930"/>
            <a:ext cx="7115506" cy="4123083"/>
          </a:xfrm>
          <a:prstGeom prst="rect">
            <a:avLst/>
          </a:prstGeom>
        </p:spPr>
      </p:pic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Bilancio della CO</a:t>
            </a:r>
            <a:r>
              <a:rPr lang="it-IT" baseline="-25000" dirty="0"/>
              <a:t>2</a:t>
            </a:r>
            <a:r>
              <a:rPr lang="it-IT" dirty="0"/>
              <a:t> (secondo TELT)</a:t>
            </a:r>
          </a:p>
        </p:txBody>
      </p:sp>
      <p:cxnSp>
        <p:nvCxnSpPr>
          <p:cNvPr id="5" name="Connettore diritto 4"/>
          <p:cNvCxnSpPr/>
          <p:nvPr/>
        </p:nvCxnSpPr>
        <p:spPr>
          <a:xfrm>
            <a:off x="3136336" y="1833469"/>
            <a:ext cx="0" cy="4123083"/>
          </a:xfrm>
          <a:prstGeom prst="line">
            <a:avLst/>
          </a:prstGeom>
          <a:ln w="31750">
            <a:solidFill>
              <a:srgbClr val="7030A0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Connettore diritto 5"/>
          <p:cNvCxnSpPr/>
          <p:nvPr/>
        </p:nvCxnSpPr>
        <p:spPr>
          <a:xfrm>
            <a:off x="2590103" y="1831759"/>
            <a:ext cx="0" cy="4123083"/>
          </a:xfrm>
          <a:prstGeom prst="line">
            <a:avLst/>
          </a:prstGeom>
          <a:ln w="31750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Connettore diritto 6"/>
          <p:cNvCxnSpPr/>
          <p:nvPr/>
        </p:nvCxnSpPr>
        <p:spPr>
          <a:xfrm>
            <a:off x="2205844" y="2126979"/>
            <a:ext cx="157018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nettore diritto 8"/>
          <p:cNvCxnSpPr/>
          <p:nvPr/>
        </p:nvCxnSpPr>
        <p:spPr>
          <a:xfrm>
            <a:off x="5914244" y="2137139"/>
            <a:ext cx="157018" cy="0"/>
          </a:xfrm>
          <a:prstGeom prst="line">
            <a:avLst/>
          </a:prstGeom>
          <a:ln w="3175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onnettore 2 7"/>
          <p:cNvCxnSpPr/>
          <p:nvPr/>
        </p:nvCxnSpPr>
        <p:spPr>
          <a:xfrm flipH="1" flipV="1">
            <a:off x="1387697" y="5670444"/>
            <a:ext cx="8845" cy="355781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CasellaDiTesto 11"/>
          <p:cNvSpPr txBox="1"/>
          <p:nvPr/>
        </p:nvSpPr>
        <p:spPr>
          <a:xfrm flipH="1">
            <a:off x="1006501" y="6045200"/>
            <a:ext cx="7670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dirty="0">
                <a:solidFill>
                  <a:srgbClr val="FF0000"/>
                </a:solidFill>
              </a:rPr>
              <a:t>2012</a:t>
            </a:r>
          </a:p>
        </p:txBody>
      </p:sp>
      <p:cxnSp>
        <p:nvCxnSpPr>
          <p:cNvPr id="13" name="Connettore 2 12"/>
          <p:cNvCxnSpPr/>
          <p:nvPr/>
        </p:nvCxnSpPr>
        <p:spPr>
          <a:xfrm flipH="1" flipV="1">
            <a:off x="2585653" y="5883804"/>
            <a:ext cx="8845" cy="355781"/>
          </a:xfrm>
          <a:prstGeom prst="straightConnector1">
            <a:avLst/>
          </a:prstGeom>
          <a:ln w="2540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CasellaDiTesto 13"/>
          <p:cNvSpPr txBox="1"/>
          <p:nvPr/>
        </p:nvSpPr>
        <p:spPr>
          <a:xfrm flipH="1">
            <a:off x="2113941" y="6197600"/>
            <a:ext cx="7670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dirty="0">
                <a:solidFill>
                  <a:srgbClr val="0070C0"/>
                </a:solidFill>
              </a:rPr>
              <a:t>2024</a:t>
            </a:r>
          </a:p>
        </p:txBody>
      </p:sp>
      <p:sp>
        <p:nvSpPr>
          <p:cNvPr id="15" name="CasellaDiTesto 14"/>
          <p:cNvSpPr txBox="1"/>
          <p:nvPr/>
        </p:nvSpPr>
        <p:spPr>
          <a:xfrm flipH="1">
            <a:off x="2825141" y="6197600"/>
            <a:ext cx="7670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dirty="0">
                <a:solidFill>
                  <a:srgbClr val="7030A0"/>
                </a:solidFill>
              </a:rPr>
              <a:t>2030</a:t>
            </a:r>
          </a:p>
        </p:txBody>
      </p:sp>
      <p:cxnSp>
        <p:nvCxnSpPr>
          <p:cNvPr id="16" name="Connettore 2 15"/>
          <p:cNvCxnSpPr/>
          <p:nvPr/>
        </p:nvCxnSpPr>
        <p:spPr>
          <a:xfrm flipH="1" flipV="1">
            <a:off x="3134293" y="5914284"/>
            <a:ext cx="8845" cy="355781"/>
          </a:xfrm>
          <a:prstGeom prst="straightConnector1">
            <a:avLst/>
          </a:prstGeom>
          <a:ln w="2540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Ovale 16"/>
          <p:cNvSpPr/>
          <p:nvPr/>
        </p:nvSpPr>
        <p:spPr>
          <a:xfrm>
            <a:off x="3703982" y="2824479"/>
            <a:ext cx="203200" cy="206159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8" name="CasellaDiTesto 17"/>
          <p:cNvSpPr txBox="1"/>
          <p:nvPr/>
        </p:nvSpPr>
        <p:spPr>
          <a:xfrm flipH="1">
            <a:off x="4267861" y="2326640"/>
            <a:ext cx="7670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dirty="0">
                <a:solidFill>
                  <a:srgbClr val="FF0000"/>
                </a:solidFill>
              </a:rPr>
              <a:t>2037</a:t>
            </a:r>
          </a:p>
        </p:txBody>
      </p:sp>
      <p:cxnSp>
        <p:nvCxnSpPr>
          <p:cNvPr id="19" name="Connettore 2 18"/>
          <p:cNvCxnSpPr/>
          <p:nvPr/>
        </p:nvCxnSpPr>
        <p:spPr>
          <a:xfrm flipH="1">
            <a:off x="3974635" y="2561666"/>
            <a:ext cx="368308" cy="221767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CasellaDiTesto 3"/>
          <p:cNvSpPr txBox="1"/>
          <p:nvPr/>
        </p:nvSpPr>
        <p:spPr>
          <a:xfrm>
            <a:off x="7537839" y="2137139"/>
            <a:ext cx="3689405" cy="378565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it-IT" sz="2400" dirty="0"/>
              <a:t>Tutta la nuova linea in funzione</a:t>
            </a:r>
          </a:p>
          <a:p>
            <a:pPr marL="285750" indent="-285750">
              <a:buFontTx/>
              <a:buChar char="-"/>
            </a:pPr>
            <a:endParaRPr lang="it-IT" sz="2400" dirty="0"/>
          </a:p>
          <a:p>
            <a:pPr marL="285750" indent="-285750">
              <a:buFontTx/>
              <a:buChar char="-"/>
            </a:pPr>
            <a:r>
              <a:rPr lang="it-IT" sz="2400" dirty="0"/>
              <a:t>Il 55% del traffico spostato  sulla nuova linea</a:t>
            </a:r>
          </a:p>
          <a:p>
            <a:pPr marL="285750" indent="-285750">
              <a:buFontTx/>
              <a:buChar char="-"/>
            </a:pPr>
            <a:endParaRPr lang="it-IT" sz="2400" dirty="0"/>
          </a:p>
          <a:p>
            <a:pPr marL="285750" indent="-285750">
              <a:buFontTx/>
              <a:buChar char="-"/>
            </a:pPr>
            <a:r>
              <a:rPr lang="it-IT" sz="2400" dirty="0"/>
              <a:t>(Traffico globalmente in aumento di più del 6% l’anno)</a:t>
            </a:r>
          </a:p>
        </p:txBody>
      </p:sp>
      <p:sp>
        <p:nvSpPr>
          <p:cNvPr id="11" name="Segnaposto piè di pagina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Angelo Tartaglia                                        RIVALTA 28/06/2023</a:t>
            </a:r>
          </a:p>
        </p:txBody>
      </p:sp>
      <p:sp>
        <p:nvSpPr>
          <p:cNvPr id="20" name="Segnaposto numero diapositiva 1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42731B-5382-49D5-8817-E59646CEC71F}" type="slidenum">
              <a:rPr lang="it-IT" smtClean="0"/>
              <a:t>7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3736891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uppo 16"/>
          <p:cNvGrpSpPr/>
          <p:nvPr/>
        </p:nvGrpSpPr>
        <p:grpSpPr>
          <a:xfrm>
            <a:off x="2633648" y="1644590"/>
            <a:ext cx="7424751" cy="4704080"/>
            <a:chOff x="1637969" y="1831759"/>
            <a:chExt cx="7115506" cy="4407826"/>
          </a:xfrm>
        </p:grpSpPr>
        <p:pic>
          <p:nvPicPr>
            <p:cNvPr id="3" name="Immagine 2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37969" y="1920930"/>
              <a:ext cx="7115506" cy="4123083"/>
            </a:xfrm>
            <a:prstGeom prst="rect">
              <a:avLst/>
            </a:prstGeom>
          </p:spPr>
        </p:pic>
        <p:cxnSp>
          <p:nvCxnSpPr>
            <p:cNvPr id="5" name="Connettore diritto 4"/>
            <p:cNvCxnSpPr/>
            <p:nvPr/>
          </p:nvCxnSpPr>
          <p:spPr>
            <a:xfrm>
              <a:off x="3671481" y="1831759"/>
              <a:ext cx="0" cy="4123083"/>
            </a:xfrm>
            <a:prstGeom prst="line">
              <a:avLst/>
            </a:prstGeom>
            <a:ln w="31750"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Connettore 2 7"/>
            <p:cNvCxnSpPr/>
            <p:nvPr/>
          </p:nvCxnSpPr>
          <p:spPr>
            <a:xfrm flipH="1" flipV="1">
              <a:off x="2469075" y="5670444"/>
              <a:ext cx="8845" cy="355781"/>
            </a:xfrm>
            <a:prstGeom prst="straightConnector1">
              <a:avLst/>
            </a:prstGeom>
            <a:ln w="254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Connettore 2 9"/>
            <p:cNvCxnSpPr/>
            <p:nvPr/>
          </p:nvCxnSpPr>
          <p:spPr>
            <a:xfrm flipH="1" flipV="1">
              <a:off x="3657795" y="5883804"/>
              <a:ext cx="8845" cy="355781"/>
            </a:xfrm>
            <a:prstGeom prst="straightConnector1">
              <a:avLst/>
            </a:prstGeom>
            <a:ln w="25400">
              <a:solidFill>
                <a:schemeClr val="accent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Ovale 13"/>
            <p:cNvSpPr/>
            <p:nvPr/>
          </p:nvSpPr>
          <p:spPr>
            <a:xfrm>
              <a:off x="4785360" y="2824479"/>
              <a:ext cx="203200" cy="206159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cxnSp>
          <p:nvCxnSpPr>
            <p:cNvPr id="16" name="Connettore 2 15"/>
            <p:cNvCxnSpPr/>
            <p:nvPr/>
          </p:nvCxnSpPr>
          <p:spPr>
            <a:xfrm flipH="1">
              <a:off x="5056013" y="2561666"/>
              <a:ext cx="368308" cy="221767"/>
            </a:xfrm>
            <a:prstGeom prst="straightConnector1">
              <a:avLst/>
            </a:prstGeom>
            <a:ln w="254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Ma… il cantiere non potrà essere aperto prima del 2023</a:t>
            </a:r>
          </a:p>
        </p:txBody>
      </p:sp>
      <p:cxnSp>
        <p:nvCxnSpPr>
          <p:cNvPr id="4" name="Connettore diritto 3"/>
          <p:cNvCxnSpPr/>
          <p:nvPr/>
        </p:nvCxnSpPr>
        <p:spPr>
          <a:xfrm>
            <a:off x="4309154" y="1984539"/>
            <a:ext cx="0" cy="4123083"/>
          </a:xfrm>
          <a:prstGeom prst="line">
            <a:avLst/>
          </a:prstGeom>
          <a:ln w="31750">
            <a:solidFill>
              <a:srgbClr val="7030A0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asellaDiTesto 8"/>
          <p:cNvSpPr txBox="1"/>
          <p:nvPr/>
        </p:nvSpPr>
        <p:spPr>
          <a:xfrm flipH="1">
            <a:off x="3105609" y="6044789"/>
            <a:ext cx="7670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dirty="0">
                <a:solidFill>
                  <a:srgbClr val="FF0000"/>
                </a:solidFill>
              </a:rPr>
              <a:t>2022</a:t>
            </a:r>
          </a:p>
        </p:txBody>
      </p:sp>
      <p:sp>
        <p:nvSpPr>
          <p:cNvPr id="11" name="CasellaDiTesto 10"/>
          <p:cNvSpPr txBox="1"/>
          <p:nvPr/>
        </p:nvSpPr>
        <p:spPr>
          <a:xfrm flipH="1">
            <a:off x="4515196" y="6309816"/>
            <a:ext cx="7670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dirty="0">
                <a:solidFill>
                  <a:srgbClr val="0070C0"/>
                </a:solidFill>
              </a:rPr>
              <a:t>2034</a:t>
            </a:r>
          </a:p>
        </p:txBody>
      </p:sp>
      <p:sp>
        <p:nvSpPr>
          <p:cNvPr id="12" name="CasellaDiTesto 11"/>
          <p:cNvSpPr txBox="1"/>
          <p:nvPr/>
        </p:nvSpPr>
        <p:spPr>
          <a:xfrm flipH="1">
            <a:off x="3906519" y="6348670"/>
            <a:ext cx="7670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dirty="0">
                <a:solidFill>
                  <a:srgbClr val="7030A0"/>
                </a:solidFill>
              </a:rPr>
              <a:t>2030</a:t>
            </a:r>
          </a:p>
        </p:txBody>
      </p:sp>
      <p:cxnSp>
        <p:nvCxnSpPr>
          <p:cNvPr id="13" name="Connettore 2 12"/>
          <p:cNvCxnSpPr/>
          <p:nvPr/>
        </p:nvCxnSpPr>
        <p:spPr>
          <a:xfrm flipH="1" flipV="1">
            <a:off x="4314499" y="6065354"/>
            <a:ext cx="8845" cy="355781"/>
          </a:xfrm>
          <a:prstGeom prst="straightConnector1">
            <a:avLst/>
          </a:prstGeom>
          <a:ln w="2540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CasellaDiTesto 14"/>
          <p:cNvSpPr txBox="1"/>
          <p:nvPr/>
        </p:nvSpPr>
        <p:spPr>
          <a:xfrm flipH="1">
            <a:off x="6431045" y="2156832"/>
            <a:ext cx="7670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dirty="0">
                <a:solidFill>
                  <a:srgbClr val="FF0000"/>
                </a:solidFill>
              </a:rPr>
              <a:t>2047</a:t>
            </a:r>
          </a:p>
        </p:txBody>
      </p:sp>
      <p:sp>
        <p:nvSpPr>
          <p:cNvPr id="18" name="Rettangolo 17"/>
          <p:cNvSpPr/>
          <p:nvPr/>
        </p:nvSpPr>
        <p:spPr>
          <a:xfrm>
            <a:off x="9906921" y="1687453"/>
            <a:ext cx="705658" cy="914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" name="Segnaposto piè di pagina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Angelo Tartaglia                                        RIVALTA 28/06/2023</a:t>
            </a:r>
          </a:p>
        </p:txBody>
      </p:sp>
      <p:sp>
        <p:nvSpPr>
          <p:cNvPr id="19" name="Segnaposto numero diapositiva 1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42731B-5382-49D5-8817-E59646CEC71F}" type="slidenum">
              <a:rPr lang="it-IT" smtClean="0"/>
              <a:t>8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5124042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8200" y="86831"/>
            <a:ext cx="10515600" cy="1325563"/>
          </a:xfrm>
        </p:spPr>
        <p:txBody>
          <a:bodyPr/>
          <a:lstStyle/>
          <a:p>
            <a:r>
              <a:rPr lang="it-IT" dirty="0"/>
              <a:t>Ma…</a:t>
            </a:r>
          </a:p>
        </p:txBody>
      </p:sp>
      <p:sp>
        <p:nvSpPr>
          <p:cNvPr id="3" name="CasellaDiTesto 2"/>
          <p:cNvSpPr txBox="1"/>
          <p:nvPr/>
        </p:nvSpPr>
        <p:spPr>
          <a:xfrm>
            <a:off x="1076960" y="1111551"/>
            <a:ext cx="98552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dirty="0"/>
              <a:t>la riduzione attesa per le emissioni di CO</a:t>
            </a:r>
            <a:r>
              <a:rPr lang="it-IT" sz="2800" baseline="-25000" dirty="0"/>
              <a:t>2 </a:t>
            </a:r>
            <a:r>
              <a:rPr lang="it-IT" sz="2800" dirty="0"/>
              <a:t>è circa </a:t>
            </a:r>
            <a:r>
              <a:rPr lang="it-IT" sz="2800" dirty="0">
                <a:solidFill>
                  <a:srgbClr val="FF0000"/>
                </a:solidFill>
              </a:rPr>
              <a:t>7 volte più bassa </a:t>
            </a:r>
            <a:r>
              <a:rPr lang="it-IT" sz="2800" dirty="0"/>
              <a:t>di quella considerata da TELT</a:t>
            </a:r>
            <a:endParaRPr lang="it-IT" sz="2800" dirty="0">
              <a:solidFill>
                <a:srgbClr val="FF0000"/>
              </a:solidFill>
            </a:endParaRPr>
          </a:p>
        </p:txBody>
      </p:sp>
      <p:grpSp>
        <p:nvGrpSpPr>
          <p:cNvPr id="6" name="Gruppo 5"/>
          <p:cNvGrpSpPr/>
          <p:nvPr/>
        </p:nvGrpSpPr>
        <p:grpSpPr>
          <a:xfrm>
            <a:off x="2073002" y="2167741"/>
            <a:ext cx="7893034" cy="4253036"/>
            <a:chOff x="1961242" y="2271912"/>
            <a:chExt cx="7893034" cy="4253036"/>
          </a:xfrm>
        </p:grpSpPr>
        <p:pic>
          <p:nvPicPr>
            <p:cNvPr id="4" name="Immagine 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61242" y="2271912"/>
              <a:ext cx="7339776" cy="4253036"/>
            </a:xfrm>
            <a:prstGeom prst="rect">
              <a:avLst/>
            </a:prstGeom>
          </p:spPr>
        </p:pic>
        <p:sp>
          <p:nvSpPr>
            <p:cNvPr id="5" name="Rettangolo 4"/>
            <p:cNvSpPr/>
            <p:nvPr/>
          </p:nvSpPr>
          <p:spPr>
            <a:xfrm>
              <a:off x="9148618" y="2271912"/>
              <a:ext cx="705658" cy="9144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p:cxnSp>
        <p:nvCxnSpPr>
          <p:cNvPr id="15" name="Connettore 2 14"/>
          <p:cNvCxnSpPr/>
          <p:nvPr/>
        </p:nvCxnSpPr>
        <p:spPr>
          <a:xfrm flipH="1" flipV="1">
            <a:off x="2901434" y="5915327"/>
            <a:ext cx="9229" cy="379693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CasellaDiTesto 15"/>
          <p:cNvSpPr txBox="1"/>
          <p:nvPr/>
        </p:nvSpPr>
        <p:spPr>
          <a:xfrm flipH="1">
            <a:off x="2524759" y="6238240"/>
            <a:ext cx="7670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dirty="0">
                <a:solidFill>
                  <a:srgbClr val="FF0000"/>
                </a:solidFill>
              </a:rPr>
              <a:t>2022</a:t>
            </a:r>
          </a:p>
        </p:txBody>
      </p:sp>
      <p:cxnSp>
        <p:nvCxnSpPr>
          <p:cNvPr id="17" name="Connettore diritto 16"/>
          <p:cNvCxnSpPr/>
          <p:nvPr/>
        </p:nvCxnSpPr>
        <p:spPr>
          <a:xfrm>
            <a:off x="4135315" y="2167741"/>
            <a:ext cx="13686" cy="3787101"/>
          </a:xfrm>
          <a:prstGeom prst="line">
            <a:avLst/>
          </a:prstGeom>
          <a:ln w="31750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nettore 2 17"/>
          <p:cNvCxnSpPr/>
          <p:nvPr/>
        </p:nvCxnSpPr>
        <p:spPr>
          <a:xfrm flipH="1" flipV="1">
            <a:off x="4135315" y="5934604"/>
            <a:ext cx="8845" cy="355781"/>
          </a:xfrm>
          <a:prstGeom prst="straightConnector1">
            <a:avLst/>
          </a:prstGeom>
          <a:ln w="2540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CasellaDiTesto 18"/>
          <p:cNvSpPr txBox="1"/>
          <p:nvPr/>
        </p:nvSpPr>
        <p:spPr>
          <a:xfrm flipH="1">
            <a:off x="3815265" y="6238240"/>
            <a:ext cx="7670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dirty="0">
                <a:solidFill>
                  <a:srgbClr val="0070C0"/>
                </a:solidFill>
              </a:rPr>
              <a:t>2034</a:t>
            </a:r>
          </a:p>
        </p:txBody>
      </p:sp>
      <p:cxnSp>
        <p:nvCxnSpPr>
          <p:cNvPr id="22" name="Connettore diritto 21"/>
          <p:cNvCxnSpPr/>
          <p:nvPr/>
        </p:nvCxnSpPr>
        <p:spPr>
          <a:xfrm>
            <a:off x="3733799" y="2082800"/>
            <a:ext cx="16555" cy="3873752"/>
          </a:xfrm>
          <a:prstGeom prst="line">
            <a:avLst/>
          </a:prstGeom>
          <a:ln w="31750">
            <a:solidFill>
              <a:srgbClr val="7030A0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CasellaDiTesto 22"/>
          <p:cNvSpPr txBox="1"/>
          <p:nvPr/>
        </p:nvSpPr>
        <p:spPr>
          <a:xfrm flipH="1">
            <a:off x="3295624" y="6248939"/>
            <a:ext cx="7670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dirty="0">
                <a:solidFill>
                  <a:srgbClr val="7030A0"/>
                </a:solidFill>
              </a:rPr>
              <a:t>2030</a:t>
            </a:r>
          </a:p>
        </p:txBody>
      </p:sp>
      <p:cxnSp>
        <p:nvCxnSpPr>
          <p:cNvPr id="24" name="Connettore 2 23"/>
          <p:cNvCxnSpPr/>
          <p:nvPr/>
        </p:nvCxnSpPr>
        <p:spPr>
          <a:xfrm flipH="1" flipV="1">
            <a:off x="3739076" y="5944765"/>
            <a:ext cx="8844" cy="355780"/>
          </a:xfrm>
          <a:prstGeom prst="straightConnector1">
            <a:avLst/>
          </a:prstGeom>
          <a:ln w="2540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CasellaDiTesto 26"/>
          <p:cNvSpPr txBox="1"/>
          <p:nvPr/>
        </p:nvSpPr>
        <p:spPr>
          <a:xfrm flipH="1">
            <a:off x="7726679" y="2580640"/>
            <a:ext cx="7670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dirty="0">
                <a:solidFill>
                  <a:srgbClr val="FF0000"/>
                </a:solidFill>
              </a:rPr>
              <a:t>2066</a:t>
            </a:r>
          </a:p>
        </p:txBody>
      </p:sp>
      <p:cxnSp>
        <p:nvCxnSpPr>
          <p:cNvPr id="28" name="Connettore 2 27"/>
          <p:cNvCxnSpPr/>
          <p:nvPr/>
        </p:nvCxnSpPr>
        <p:spPr>
          <a:xfrm flipH="1">
            <a:off x="7433453" y="2815666"/>
            <a:ext cx="368308" cy="221767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nettore diritto 28"/>
          <p:cNvCxnSpPr/>
          <p:nvPr/>
        </p:nvCxnSpPr>
        <p:spPr>
          <a:xfrm>
            <a:off x="5684519" y="2184400"/>
            <a:ext cx="16555" cy="3873752"/>
          </a:xfrm>
          <a:prstGeom prst="line">
            <a:avLst/>
          </a:prstGeom>
          <a:ln w="31750">
            <a:solidFill>
              <a:schemeClr val="bg2">
                <a:lumMod val="50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Connettore 2 29"/>
          <p:cNvCxnSpPr/>
          <p:nvPr/>
        </p:nvCxnSpPr>
        <p:spPr>
          <a:xfrm flipH="1" flipV="1">
            <a:off x="5689795" y="6066684"/>
            <a:ext cx="8845" cy="355781"/>
          </a:xfrm>
          <a:prstGeom prst="straightConnector1">
            <a:avLst/>
          </a:prstGeom>
          <a:ln w="25400">
            <a:solidFill>
              <a:schemeClr val="bg2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CasellaDiTesto 30"/>
          <p:cNvSpPr txBox="1"/>
          <p:nvPr/>
        </p:nvSpPr>
        <p:spPr>
          <a:xfrm flipH="1">
            <a:off x="5318945" y="6390640"/>
            <a:ext cx="7670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dirty="0">
                <a:solidFill>
                  <a:schemeClr val="bg2">
                    <a:lumMod val="25000"/>
                  </a:schemeClr>
                </a:solidFill>
              </a:rPr>
              <a:t>2050</a:t>
            </a:r>
          </a:p>
        </p:txBody>
      </p:sp>
      <p:cxnSp>
        <p:nvCxnSpPr>
          <p:cNvPr id="35" name="Connettore diritto 34"/>
          <p:cNvCxnSpPr/>
          <p:nvPr/>
        </p:nvCxnSpPr>
        <p:spPr>
          <a:xfrm>
            <a:off x="7820233" y="4016895"/>
            <a:ext cx="1379184" cy="0"/>
          </a:xfrm>
          <a:prstGeom prst="line">
            <a:avLst/>
          </a:prstGeom>
          <a:ln w="444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Connettore diritto 35"/>
          <p:cNvCxnSpPr/>
          <p:nvPr/>
        </p:nvCxnSpPr>
        <p:spPr>
          <a:xfrm>
            <a:off x="7545913" y="3326015"/>
            <a:ext cx="1379184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Connettore diritto 32"/>
          <p:cNvCxnSpPr>
            <a:stCxn id="14" idx="79"/>
          </p:cNvCxnSpPr>
          <p:nvPr/>
        </p:nvCxnSpPr>
        <p:spPr>
          <a:xfrm flipV="1">
            <a:off x="4249518" y="2949972"/>
            <a:ext cx="4345842" cy="7779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Figura a mano libera 13"/>
          <p:cNvSpPr/>
          <p:nvPr/>
        </p:nvSpPr>
        <p:spPr>
          <a:xfrm>
            <a:off x="4185920" y="2955954"/>
            <a:ext cx="4409440" cy="417166"/>
          </a:xfrm>
          <a:custGeom>
            <a:avLst/>
            <a:gdLst>
              <a:gd name="connsiteX0" fmla="*/ 4226560 w 4226560"/>
              <a:gd name="connsiteY0" fmla="*/ 2499966 h 2499966"/>
              <a:gd name="connsiteX1" fmla="*/ 4114800 w 4226560"/>
              <a:gd name="connsiteY1" fmla="*/ 2439006 h 2499966"/>
              <a:gd name="connsiteX2" fmla="*/ 4043680 w 4226560"/>
              <a:gd name="connsiteY2" fmla="*/ 2388206 h 2499966"/>
              <a:gd name="connsiteX3" fmla="*/ 3982720 w 4226560"/>
              <a:gd name="connsiteY3" fmla="*/ 2327246 h 2499966"/>
              <a:gd name="connsiteX4" fmla="*/ 3931920 w 4226560"/>
              <a:gd name="connsiteY4" fmla="*/ 2286606 h 2499966"/>
              <a:gd name="connsiteX5" fmla="*/ 3901440 w 4226560"/>
              <a:gd name="connsiteY5" fmla="*/ 2245966 h 2499966"/>
              <a:gd name="connsiteX6" fmla="*/ 3860800 w 4226560"/>
              <a:gd name="connsiteY6" fmla="*/ 2215486 h 2499966"/>
              <a:gd name="connsiteX7" fmla="*/ 3799840 w 4226560"/>
              <a:gd name="connsiteY7" fmla="*/ 2154526 h 2499966"/>
              <a:gd name="connsiteX8" fmla="*/ 3759200 w 4226560"/>
              <a:gd name="connsiteY8" fmla="*/ 2103726 h 2499966"/>
              <a:gd name="connsiteX9" fmla="*/ 3728720 w 4226560"/>
              <a:gd name="connsiteY9" fmla="*/ 2083406 h 2499966"/>
              <a:gd name="connsiteX10" fmla="*/ 3657600 w 4226560"/>
              <a:gd name="connsiteY10" fmla="*/ 2032606 h 2499966"/>
              <a:gd name="connsiteX11" fmla="*/ 3616960 w 4226560"/>
              <a:gd name="connsiteY11" fmla="*/ 2012286 h 2499966"/>
              <a:gd name="connsiteX12" fmla="*/ 3515360 w 4226560"/>
              <a:gd name="connsiteY12" fmla="*/ 1981806 h 2499966"/>
              <a:gd name="connsiteX13" fmla="*/ 3423920 w 4226560"/>
              <a:gd name="connsiteY13" fmla="*/ 1900526 h 2499966"/>
              <a:gd name="connsiteX14" fmla="*/ 3403600 w 4226560"/>
              <a:gd name="connsiteY14" fmla="*/ 1870046 h 2499966"/>
              <a:gd name="connsiteX15" fmla="*/ 3373120 w 4226560"/>
              <a:gd name="connsiteY15" fmla="*/ 1849726 h 2499966"/>
              <a:gd name="connsiteX16" fmla="*/ 3332480 w 4226560"/>
              <a:gd name="connsiteY16" fmla="*/ 1809086 h 2499966"/>
              <a:gd name="connsiteX17" fmla="*/ 3291840 w 4226560"/>
              <a:gd name="connsiteY17" fmla="*/ 1778606 h 2499966"/>
              <a:gd name="connsiteX18" fmla="*/ 3230880 w 4226560"/>
              <a:gd name="connsiteY18" fmla="*/ 1737966 h 2499966"/>
              <a:gd name="connsiteX19" fmla="*/ 3200400 w 4226560"/>
              <a:gd name="connsiteY19" fmla="*/ 1707486 h 2499966"/>
              <a:gd name="connsiteX20" fmla="*/ 3180080 w 4226560"/>
              <a:gd name="connsiteY20" fmla="*/ 1656686 h 2499966"/>
              <a:gd name="connsiteX21" fmla="*/ 3149600 w 4226560"/>
              <a:gd name="connsiteY21" fmla="*/ 1636366 h 2499966"/>
              <a:gd name="connsiteX22" fmla="*/ 3119120 w 4226560"/>
              <a:gd name="connsiteY22" fmla="*/ 1605886 h 2499966"/>
              <a:gd name="connsiteX23" fmla="*/ 3088640 w 4226560"/>
              <a:gd name="connsiteY23" fmla="*/ 1585566 h 2499966"/>
              <a:gd name="connsiteX24" fmla="*/ 3058160 w 4226560"/>
              <a:gd name="connsiteY24" fmla="*/ 1544926 h 2499966"/>
              <a:gd name="connsiteX25" fmla="*/ 2997200 w 4226560"/>
              <a:gd name="connsiteY25" fmla="*/ 1504286 h 2499966"/>
              <a:gd name="connsiteX26" fmla="*/ 2956560 w 4226560"/>
              <a:gd name="connsiteY26" fmla="*/ 1453486 h 2499966"/>
              <a:gd name="connsiteX27" fmla="*/ 2865120 w 4226560"/>
              <a:gd name="connsiteY27" fmla="*/ 1382366 h 2499966"/>
              <a:gd name="connsiteX28" fmla="*/ 2824480 w 4226560"/>
              <a:gd name="connsiteY28" fmla="*/ 1331566 h 2499966"/>
              <a:gd name="connsiteX29" fmla="*/ 2773680 w 4226560"/>
              <a:gd name="connsiteY29" fmla="*/ 1280766 h 2499966"/>
              <a:gd name="connsiteX30" fmla="*/ 2722880 w 4226560"/>
              <a:gd name="connsiteY30" fmla="*/ 1209646 h 2499966"/>
              <a:gd name="connsiteX31" fmla="*/ 2702560 w 4226560"/>
              <a:gd name="connsiteY31" fmla="*/ 1179166 h 2499966"/>
              <a:gd name="connsiteX32" fmla="*/ 2631440 w 4226560"/>
              <a:gd name="connsiteY32" fmla="*/ 1148686 h 2499966"/>
              <a:gd name="connsiteX33" fmla="*/ 2570480 w 4226560"/>
              <a:gd name="connsiteY33" fmla="*/ 1128366 h 2499966"/>
              <a:gd name="connsiteX34" fmla="*/ 2540000 w 4226560"/>
              <a:gd name="connsiteY34" fmla="*/ 1118206 h 2499966"/>
              <a:gd name="connsiteX35" fmla="*/ 2468880 w 4226560"/>
              <a:gd name="connsiteY35" fmla="*/ 1087726 h 2499966"/>
              <a:gd name="connsiteX36" fmla="*/ 2448560 w 4226560"/>
              <a:gd name="connsiteY36" fmla="*/ 1057246 h 2499966"/>
              <a:gd name="connsiteX37" fmla="*/ 2428240 w 4226560"/>
              <a:gd name="connsiteY37" fmla="*/ 1016606 h 2499966"/>
              <a:gd name="connsiteX38" fmla="*/ 2397760 w 4226560"/>
              <a:gd name="connsiteY38" fmla="*/ 986126 h 2499966"/>
              <a:gd name="connsiteX39" fmla="*/ 2143760 w 4226560"/>
              <a:gd name="connsiteY39" fmla="*/ 955646 h 2499966"/>
              <a:gd name="connsiteX40" fmla="*/ 2123440 w 4226560"/>
              <a:gd name="connsiteY40" fmla="*/ 894686 h 2499966"/>
              <a:gd name="connsiteX41" fmla="*/ 2092960 w 4226560"/>
              <a:gd name="connsiteY41" fmla="*/ 823566 h 2499966"/>
              <a:gd name="connsiteX42" fmla="*/ 2062480 w 4226560"/>
              <a:gd name="connsiteY42" fmla="*/ 803246 h 2499966"/>
              <a:gd name="connsiteX43" fmla="*/ 1981200 w 4226560"/>
              <a:gd name="connsiteY43" fmla="*/ 772766 h 2499966"/>
              <a:gd name="connsiteX44" fmla="*/ 1940560 w 4226560"/>
              <a:gd name="connsiteY44" fmla="*/ 742286 h 2499966"/>
              <a:gd name="connsiteX45" fmla="*/ 1910080 w 4226560"/>
              <a:gd name="connsiteY45" fmla="*/ 732126 h 2499966"/>
              <a:gd name="connsiteX46" fmla="*/ 1838960 w 4226560"/>
              <a:gd name="connsiteY46" fmla="*/ 691486 h 2499966"/>
              <a:gd name="connsiteX47" fmla="*/ 1778000 w 4226560"/>
              <a:gd name="connsiteY47" fmla="*/ 630526 h 2499966"/>
              <a:gd name="connsiteX48" fmla="*/ 1727200 w 4226560"/>
              <a:gd name="connsiteY48" fmla="*/ 539086 h 2499966"/>
              <a:gd name="connsiteX49" fmla="*/ 1696720 w 4226560"/>
              <a:gd name="connsiteY49" fmla="*/ 447646 h 2499966"/>
              <a:gd name="connsiteX50" fmla="*/ 1686560 w 4226560"/>
              <a:gd name="connsiteY50" fmla="*/ 417166 h 2499966"/>
              <a:gd name="connsiteX51" fmla="*/ 1666240 w 4226560"/>
              <a:gd name="connsiteY51" fmla="*/ 376526 h 2499966"/>
              <a:gd name="connsiteX52" fmla="*/ 1656080 w 4226560"/>
              <a:gd name="connsiteY52" fmla="*/ 346046 h 2499966"/>
              <a:gd name="connsiteX53" fmla="*/ 1625600 w 4226560"/>
              <a:gd name="connsiteY53" fmla="*/ 315566 h 2499966"/>
              <a:gd name="connsiteX54" fmla="*/ 1595120 w 4226560"/>
              <a:gd name="connsiteY54" fmla="*/ 325726 h 2499966"/>
              <a:gd name="connsiteX55" fmla="*/ 1544320 w 4226560"/>
              <a:gd name="connsiteY55" fmla="*/ 356206 h 2499966"/>
              <a:gd name="connsiteX56" fmla="*/ 1513840 w 4226560"/>
              <a:gd name="connsiteY56" fmla="*/ 376526 h 2499966"/>
              <a:gd name="connsiteX57" fmla="*/ 1452880 w 4226560"/>
              <a:gd name="connsiteY57" fmla="*/ 407006 h 2499966"/>
              <a:gd name="connsiteX58" fmla="*/ 1422400 w 4226560"/>
              <a:gd name="connsiteY58" fmla="*/ 396846 h 2499966"/>
              <a:gd name="connsiteX59" fmla="*/ 1391920 w 4226560"/>
              <a:gd name="connsiteY59" fmla="*/ 366366 h 2499966"/>
              <a:gd name="connsiteX60" fmla="*/ 1351280 w 4226560"/>
              <a:gd name="connsiteY60" fmla="*/ 335886 h 2499966"/>
              <a:gd name="connsiteX61" fmla="*/ 1320800 w 4226560"/>
              <a:gd name="connsiteY61" fmla="*/ 305406 h 2499966"/>
              <a:gd name="connsiteX62" fmla="*/ 1280160 w 4226560"/>
              <a:gd name="connsiteY62" fmla="*/ 285086 h 2499966"/>
              <a:gd name="connsiteX63" fmla="*/ 1249680 w 4226560"/>
              <a:gd name="connsiteY63" fmla="*/ 264766 h 2499966"/>
              <a:gd name="connsiteX64" fmla="*/ 1229360 w 4226560"/>
              <a:gd name="connsiteY64" fmla="*/ 234286 h 2499966"/>
              <a:gd name="connsiteX65" fmla="*/ 1188720 w 4226560"/>
              <a:gd name="connsiteY65" fmla="*/ 213966 h 2499966"/>
              <a:gd name="connsiteX66" fmla="*/ 1117600 w 4226560"/>
              <a:gd name="connsiteY66" fmla="*/ 193646 h 2499966"/>
              <a:gd name="connsiteX67" fmla="*/ 1087120 w 4226560"/>
              <a:gd name="connsiteY67" fmla="*/ 183486 h 2499966"/>
              <a:gd name="connsiteX68" fmla="*/ 1056640 w 4226560"/>
              <a:gd name="connsiteY68" fmla="*/ 163166 h 2499966"/>
              <a:gd name="connsiteX69" fmla="*/ 955040 w 4226560"/>
              <a:gd name="connsiteY69" fmla="*/ 132686 h 2499966"/>
              <a:gd name="connsiteX70" fmla="*/ 822960 w 4226560"/>
              <a:gd name="connsiteY70" fmla="*/ 102206 h 2499966"/>
              <a:gd name="connsiteX71" fmla="*/ 792480 w 4226560"/>
              <a:gd name="connsiteY71" fmla="*/ 92046 h 2499966"/>
              <a:gd name="connsiteX72" fmla="*/ 558800 w 4226560"/>
              <a:gd name="connsiteY72" fmla="*/ 71726 h 2499966"/>
              <a:gd name="connsiteX73" fmla="*/ 497840 w 4226560"/>
              <a:gd name="connsiteY73" fmla="*/ 41246 h 2499966"/>
              <a:gd name="connsiteX74" fmla="*/ 426720 w 4226560"/>
              <a:gd name="connsiteY74" fmla="*/ 61566 h 2499966"/>
              <a:gd name="connsiteX75" fmla="*/ 345440 w 4226560"/>
              <a:gd name="connsiteY75" fmla="*/ 51406 h 2499966"/>
              <a:gd name="connsiteX76" fmla="*/ 314960 w 4226560"/>
              <a:gd name="connsiteY76" fmla="*/ 31086 h 2499966"/>
              <a:gd name="connsiteX77" fmla="*/ 243840 w 4226560"/>
              <a:gd name="connsiteY77" fmla="*/ 20926 h 2499966"/>
              <a:gd name="connsiteX78" fmla="*/ 213360 w 4226560"/>
              <a:gd name="connsiteY78" fmla="*/ 606 h 2499966"/>
              <a:gd name="connsiteX79" fmla="*/ 60960 w 4226560"/>
              <a:gd name="connsiteY79" fmla="*/ 10766 h 2499966"/>
              <a:gd name="connsiteX80" fmla="*/ 0 w 4226560"/>
              <a:gd name="connsiteY80" fmla="*/ 20926 h 24999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</a:cxnLst>
            <a:rect l="l" t="t" r="r" b="b"/>
            <a:pathLst>
              <a:path w="4226560" h="2499966">
                <a:moveTo>
                  <a:pt x="4226560" y="2499966"/>
                </a:moveTo>
                <a:cubicBezTo>
                  <a:pt x="4153085" y="2470576"/>
                  <a:pt x="4190935" y="2489762"/>
                  <a:pt x="4114800" y="2439006"/>
                </a:cubicBezTo>
                <a:cubicBezTo>
                  <a:pt x="4093599" y="2424872"/>
                  <a:pt x="4061683" y="2404409"/>
                  <a:pt x="4043680" y="2388206"/>
                </a:cubicBezTo>
                <a:cubicBezTo>
                  <a:pt x="4022320" y="2368982"/>
                  <a:pt x="4005160" y="2345198"/>
                  <a:pt x="3982720" y="2327246"/>
                </a:cubicBezTo>
                <a:cubicBezTo>
                  <a:pt x="3965787" y="2313699"/>
                  <a:pt x="3947254" y="2301940"/>
                  <a:pt x="3931920" y="2286606"/>
                </a:cubicBezTo>
                <a:cubicBezTo>
                  <a:pt x="3919946" y="2274632"/>
                  <a:pt x="3913414" y="2257940"/>
                  <a:pt x="3901440" y="2245966"/>
                </a:cubicBezTo>
                <a:cubicBezTo>
                  <a:pt x="3889466" y="2233992"/>
                  <a:pt x="3873386" y="2226814"/>
                  <a:pt x="3860800" y="2215486"/>
                </a:cubicBezTo>
                <a:cubicBezTo>
                  <a:pt x="3839440" y="2196262"/>
                  <a:pt x="3819170" y="2175790"/>
                  <a:pt x="3799840" y="2154526"/>
                </a:cubicBezTo>
                <a:cubicBezTo>
                  <a:pt x="3785253" y="2138480"/>
                  <a:pt x="3774534" y="2119060"/>
                  <a:pt x="3759200" y="2103726"/>
                </a:cubicBezTo>
                <a:cubicBezTo>
                  <a:pt x="3750566" y="2095092"/>
                  <a:pt x="3738656" y="2090503"/>
                  <a:pt x="3728720" y="2083406"/>
                </a:cubicBezTo>
                <a:cubicBezTo>
                  <a:pt x="3706914" y="2067830"/>
                  <a:pt x="3681544" y="2046288"/>
                  <a:pt x="3657600" y="2032606"/>
                </a:cubicBezTo>
                <a:cubicBezTo>
                  <a:pt x="3644450" y="2025092"/>
                  <a:pt x="3631022" y="2017911"/>
                  <a:pt x="3616960" y="2012286"/>
                </a:cubicBezTo>
                <a:cubicBezTo>
                  <a:pt x="3575734" y="1995796"/>
                  <a:pt x="3555279" y="1991786"/>
                  <a:pt x="3515360" y="1981806"/>
                </a:cubicBezTo>
                <a:cubicBezTo>
                  <a:pt x="3478713" y="1957374"/>
                  <a:pt x="3451758" y="1942283"/>
                  <a:pt x="3423920" y="1900526"/>
                </a:cubicBezTo>
                <a:cubicBezTo>
                  <a:pt x="3417147" y="1890366"/>
                  <a:pt x="3412234" y="1878680"/>
                  <a:pt x="3403600" y="1870046"/>
                </a:cubicBezTo>
                <a:cubicBezTo>
                  <a:pt x="3394966" y="1861412"/>
                  <a:pt x="3382391" y="1857673"/>
                  <a:pt x="3373120" y="1849726"/>
                </a:cubicBezTo>
                <a:cubicBezTo>
                  <a:pt x="3358574" y="1837258"/>
                  <a:pt x="3346898" y="1821702"/>
                  <a:pt x="3332480" y="1809086"/>
                </a:cubicBezTo>
                <a:cubicBezTo>
                  <a:pt x="3319736" y="1797935"/>
                  <a:pt x="3305712" y="1788317"/>
                  <a:pt x="3291840" y="1778606"/>
                </a:cubicBezTo>
                <a:cubicBezTo>
                  <a:pt x="3271833" y="1764601"/>
                  <a:pt x="3248149" y="1755235"/>
                  <a:pt x="3230880" y="1737966"/>
                </a:cubicBezTo>
                <a:lnTo>
                  <a:pt x="3200400" y="1707486"/>
                </a:lnTo>
                <a:cubicBezTo>
                  <a:pt x="3193627" y="1690553"/>
                  <a:pt x="3190680" y="1671527"/>
                  <a:pt x="3180080" y="1656686"/>
                </a:cubicBezTo>
                <a:cubicBezTo>
                  <a:pt x="3172983" y="1646750"/>
                  <a:pt x="3158981" y="1644183"/>
                  <a:pt x="3149600" y="1636366"/>
                </a:cubicBezTo>
                <a:cubicBezTo>
                  <a:pt x="3138562" y="1627168"/>
                  <a:pt x="3130158" y="1615084"/>
                  <a:pt x="3119120" y="1605886"/>
                </a:cubicBezTo>
                <a:cubicBezTo>
                  <a:pt x="3109739" y="1598069"/>
                  <a:pt x="3097274" y="1594200"/>
                  <a:pt x="3088640" y="1585566"/>
                </a:cubicBezTo>
                <a:cubicBezTo>
                  <a:pt x="3076666" y="1573592"/>
                  <a:pt x="3070816" y="1556176"/>
                  <a:pt x="3058160" y="1544926"/>
                </a:cubicBezTo>
                <a:cubicBezTo>
                  <a:pt x="3039907" y="1528701"/>
                  <a:pt x="2997200" y="1504286"/>
                  <a:pt x="2997200" y="1504286"/>
                </a:cubicBezTo>
                <a:cubicBezTo>
                  <a:pt x="2979542" y="1451312"/>
                  <a:pt x="3000097" y="1492186"/>
                  <a:pt x="2956560" y="1453486"/>
                </a:cubicBezTo>
                <a:cubicBezTo>
                  <a:pt x="2874321" y="1380384"/>
                  <a:pt x="2927970" y="1403316"/>
                  <a:pt x="2865120" y="1382366"/>
                </a:cubicBezTo>
                <a:cubicBezTo>
                  <a:pt x="2845341" y="1323028"/>
                  <a:pt x="2870436" y="1377522"/>
                  <a:pt x="2824480" y="1331566"/>
                </a:cubicBezTo>
                <a:cubicBezTo>
                  <a:pt x="2756747" y="1263833"/>
                  <a:pt x="2854960" y="1334953"/>
                  <a:pt x="2773680" y="1280766"/>
                </a:cubicBezTo>
                <a:cubicBezTo>
                  <a:pt x="2725792" y="1208934"/>
                  <a:pt x="2785891" y="1297861"/>
                  <a:pt x="2722880" y="1209646"/>
                </a:cubicBezTo>
                <a:cubicBezTo>
                  <a:pt x="2715783" y="1199710"/>
                  <a:pt x="2711194" y="1187800"/>
                  <a:pt x="2702560" y="1179166"/>
                </a:cubicBezTo>
                <a:cubicBezTo>
                  <a:pt x="2677230" y="1153836"/>
                  <a:pt x="2664751" y="1158679"/>
                  <a:pt x="2631440" y="1148686"/>
                </a:cubicBezTo>
                <a:cubicBezTo>
                  <a:pt x="2610924" y="1142531"/>
                  <a:pt x="2590800" y="1135139"/>
                  <a:pt x="2570480" y="1128366"/>
                </a:cubicBezTo>
                <a:cubicBezTo>
                  <a:pt x="2560320" y="1124979"/>
                  <a:pt x="2549579" y="1122995"/>
                  <a:pt x="2540000" y="1118206"/>
                </a:cubicBezTo>
                <a:cubicBezTo>
                  <a:pt x="2489781" y="1093097"/>
                  <a:pt x="2513728" y="1102675"/>
                  <a:pt x="2468880" y="1087726"/>
                </a:cubicBezTo>
                <a:cubicBezTo>
                  <a:pt x="2462107" y="1077566"/>
                  <a:pt x="2454618" y="1067848"/>
                  <a:pt x="2448560" y="1057246"/>
                </a:cubicBezTo>
                <a:cubicBezTo>
                  <a:pt x="2441046" y="1044096"/>
                  <a:pt x="2437043" y="1028931"/>
                  <a:pt x="2428240" y="1016606"/>
                </a:cubicBezTo>
                <a:cubicBezTo>
                  <a:pt x="2419889" y="1004914"/>
                  <a:pt x="2409452" y="994477"/>
                  <a:pt x="2397760" y="986126"/>
                </a:cubicBezTo>
                <a:cubicBezTo>
                  <a:pt x="2326969" y="935561"/>
                  <a:pt x="2214609" y="959020"/>
                  <a:pt x="2143760" y="955646"/>
                </a:cubicBezTo>
                <a:cubicBezTo>
                  <a:pt x="2136987" y="935326"/>
                  <a:pt x="2128635" y="915466"/>
                  <a:pt x="2123440" y="894686"/>
                </a:cubicBezTo>
                <a:cubicBezTo>
                  <a:pt x="2115667" y="863596"/>
                  <a:pt x="2116348" y="846954"/>
                  <a:pt x="2092960" y="823566"/>
                </a:cubicBezTo>
                <a:cubicBezTo>
                  <a:pt x="2084326" y="814932"/>
                  <a:pt x="2073402" y="808707"/>
                  <a:pt x="2062480" y="803246"/>
                </a:cubicBezTo>
                <a:cubicBezTo>
                  <a:pt x="2038183" y="791097"/>
                  <a:pt x="2007580" y="781559"/>
                  <a:pt x="1981200" y="772766"/>
                </a:cubicBezTo>
                <a:cubicBezTo>
                  <a:pt x="1967653" y="762606"/>
                  <a:pt x="1955262" y="750687"/>
                  <a:pt x="1940560" y="742286"/>
                </a:cubicBezTo>
                <a:cubicBezTo>
                  <a:pt x="1931261" y="736973"/>
                  <a:pt x="1919924" y="736345"/>
                  <a:pt x="1910080" y="732126"/>
                </a:cubicBezTo>
                <a:cubicBezTo>
                  <a:pt x="1896135" y="726150"/>
                  <a:pt x="1851715" y="704241"/>
                  <a:pt x="1838960" y="691486"/>
                </a:cubicBezTo>
                <a:cubicBezTo>
                  <a:pt x="1763347" y="615873"/>
                  <a:pt x="1849832" y="678414"/>
                  <a:pt x="1778000" y="630526"/>
                </a:cubicBezTo>
                <a:cubicBezTo>
                  <a:pt x="1753136" y="555935"/>
                  <a:pt x="1772826" y="584712"/>
                  <a:pt x="1727200" y="539086"/>
                </a:cubicBezTo>
                <a:cubicBezTo>
                  <a:pt x="1710176" y="470989"/>
                  <a:pt x="1725414" y="524164"/>
                  <a:pt x="1696720" y="447646"/>
                </a:cubicBezTo>
                <a:cubicBezTo>
                  <a:pt x="1692960" y="437618"/>
                  <a:pt x="1690779" y="427010"/>
                  <a:pt x="1686560" y="417166"/>
                </a:cubicBezTo>
                <a:cubicBezTo>
                  <a:pt x="1680594" y="403245"/>
                  <a:pt x="1672206" y="390447"/>
                  <a:pt x="1666240" y="376526"/>
                </a:cubicBezTo>
                <a:cubicBezTo>
                  <a:pt x="1662021" y="366682"/>
                  <a:pt x="1662021" y="354957"/>
                  <a:pt x="1656080" y="346046"/>
                </a:cubicBezTo>
                <a:cubicBezTo>
                  <a:pt x="1648110" y="334091"/>
                  <a:pt x="1635760" y="325726"/>
                  <a:pt x="1625600" y="315566"/>
                </a:cubicBezTo>
                <a:cubicBezTo>
                  <a:pt x="1615440" y="318953"/>
                  <a:pt x="1604699" y="320937"/>
                  <a:pt x="1595120" y="325726"/>
                </a:cubicBezTo>
                <a:cubicBezTo>
                  <a:pt x="1577457" y="334557"/>
                  <a:pt x="1561066" y="345740"/>
                  <a:pt x="1544320" y="356206"/>
                </a:cubicBezTo>
                <a:cubicBezTo>
                  <a:pt x="1533965" y="362678"/>
                  <a:pt x="1524762" y="371065"/>
                  <a:pt x="1513840" y="376526"/>
                </a:cubicBezTo>
                <a:cubicBezTo>
                  <a:pt x="1429712" y="418590"/>
                  <a:pt x="1540231" y="348772"/>
                  <a:pt x="1452880" y="407006"/>
                </a:cubicBezTo>
                <a:cubicBezTo>
                  <a:pt x="1442720" y="403619"/>
                  <a:pt x="1431311" y="402787"/>
                  <a:pt x="1422400" y="396846"/>
                </a:cubicBezTo>
                <a:cubicBezTo>
                  <a:pt x="1410445" y="388876"/>
                  <a:pt x="1402829" y="375717"/>
                  <a:pt x="1391920" y="366366"/>
                </a:cubicBezTo>
                <a:cubicBezTo>
                  <a:pt x="1379063" y="355346"/>
                  <a:pt x="1364137" y="346906"/>
                  <a:pt x="1351280" y="335886"/>
                </a:cubicBezTo>
                <a:cubicBezTo>
                  <a:pt x="1340371" y="326535"/>
                  <a:pt x="1332492" y="313757"/>
                  <a:pt x="1320800" y="305406"/>
                </a:cubicBezTo>
                <a:cubicBezTo>
                  <a:pt x="1308475" y="296603"/>
                  <a:pt x="1293310" y="292600"/>
                  <a:pt x="1280160" y="285086"/>
                </a:cubicBezTo>
                <a:cubicBezTo>
                  <a:pt x="1269558" y="279028"/>
                  <a:pt x="1259840" y="271539"/>
                  <a:pt x="1249680" y="264766"/>
                </a:cubicBezTo>
                <a:cubicBezTo>
                  <a:pt x="1242907" y="254606"/>
                  <a:pt x="1238741" y="242103"/>
                  <a:pt x="1229360" y="234286"/>
                </a:cubicBezTo>
                <a:cubicBezTo>
                  <a:pt x="1217725" y="224590"/>
                  <a:pt x="1202641" y="219932"/>
                  <a:pt x="1188720" y="213966"/>
                </a:cubicBezTo>
                <a:cubicBezTo>
                  <a:pt x="1164360" y="203526"/>
                  <a:pt x="1143379" y="201011"/>
                  <a:pt x="1117600" y="193646"/>
                </a:cubicBezTo>
                <a:cubicBezTo>
                  <a:pt x="1107302" y="190704"/>
                  <a:pt x="1096699" y="188275"/>
                  <a:pt x="1087120" y="183486"/>
                </a:cubicBezTo>
                <a:cubicBezTo>
                  <a:pt x="1076198" y="178025"/>
                  <a:pt x="1067798" y="168125"/>
                  <a:pt x="1056640" y="163166"/>
                </a:cubicBezTo>
                <a:cubicBezTo>
                  <a:pt x="1006903" y="141061"/>
                  <a:pt x="1000507" y="146326"/>
                  <a:pt x="955040" y="132686"/>
                </a:cubicBezTo>
                <a:cubicBezTo>
                  <a:pt x="853612" y="102257"/>
                  <a:pt x="935129" y="118230"/>
                  <a:pt x="822960" y="102206"/>
                </a:cubicBezTo>
                <a:cubicBezTo>
                  <a:pt x="812800" y="98819"/>
                  <a:pt x="802870" y="94643"/>
                  <a:pt x="792480" y="92046"/>
                </a:cubicBezTo>
                <a:cubicBezTo>
                  <a:pt x="710269" y="71493"/>
                  <a:pt x="658309" y="77254"/>
                  <a:pt x="558800" y="71726"/>
                </a:cubicBezTo>
                <a:cubicBezTo>
                  <a:pt x="543389" y="61452"/>
                  <a:pt x="518872" y="41246"/>
                  <a:pt x="497840" y="41246"/>
                </a:cubicBezTo>
                <a:cubicBezTo>
                  <a:pt x="485083" y="41246"/>
                  <a:pt x="441093" y="56775"/>
                  <a:pt x="426720" y="61566"/>
                </a:cubicBezTo>
                <a:cubicBezTo>
                  <a:pt x="399627" y="58179"/>
                  <a:pt x="371782" y="58590"/>
                  <a:pt x="345440" y="51406"/>
                </a:cubicBezTo>
                <a:cubicBezTo>
                  <a:pt x="333659" y="48193"/>
                  <a:pt x="326656" y="34595"/>
                  <a:pt x="314960" y="31086"/>
                </a:cubicBezTo>
                <a:cubicBezTo>
                  <a:pt x="292023" y="24205"/>
                  <a:pt x="267547" y="24313"/>
                  <a:pt x="243840" y="20926"/>
                </a:cubicBezTo>
                <a:cubicBezTo>
                  <a:pt x="233680" y="14153"/>
                  <a:pt x="225552" y="1283"/>
                  <a:pt x="213360" y="606"/>
                </a:cubicBezTo>
                <a:cubicBezTo>
                  <a:pt x="162526" y="-2218"/>
                  <a:pt x="111593" y="5436"/>
                  <a:pt x="60960" y="10766"/>
                </a:cubicBezTo>
                <a:cubicBezTo>
                  <a:pt x="-51166" y="22569"/>
                  <a:pt x="65772" y="20926"/>
                  <a:pt x="0" y="20926"/>
                </a:cubicBezTo>
              </a:path>
            </a:pathLst>
          </a:custGeom>
          <a:noFill/>
          <a:ln w="38100"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1" name="Ovale 20"/>
          <p:cNvSpPr/>
          <p:nvPr/>
        </p:nvSpPr>
        <p:spPr>
          <a:xfrm>
            <a:off x="7147187" y="3071122"/>
            <a:ext cx="212031" cy="220015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Angelo Tartaglia                                        RIVALTA 28/06/2023</a:t>
            </a:r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42731B-5382-49D5-8817-E59646CEC71F}" type="slidenum">
              <a:rPr lang="it-IT" smtClean="0"/>
              <a:t>9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27203643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1140</TotalTime>
  <Words>1244</Words>
  <Application>Microsoft Office PowerPoint</Application>
  <PresentationFormat>Widescreen</PresentationFormat>
  <Paragraphs>182</Paragraphs>
  <Slides>24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6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24</vt:i4>
      </vt:variant>
    </vt:vector>
  </HeadingPairs>
  <TitlesOfParts>
    <vt:vector size="31" baseType="lpstr">
      <vt:lpstr>Arial</vt:lpstr>
      <vt:lpstr>Calibri</vt:lpstr>
      <vt:lpstr>Calibri Light</vt:lpstr>
      <vt:lpstr>Freestyle Script</vt:lpstr>
      <vt:lpstr>Symbol</vt:lpstr>
      <vt:lpstr>Trebuchet MS</vt:lpstr>
      <vt:lpstr>Tema di Office</vt:lpstr>
      <vt:lpstr>Paradossi «TAV»</vt:lpstr>
      <vt:lpstr>La temperatura sale (non è un’opinione)</vt:lpstr>
      <vt:lpstr>Conseguenze</vt:lpstr>
      <vt:lpstr>La CO2 in atmosfera proprio non si accorge delle dichiarazioni «green» della politica, di confindustria, di TELT… </vt:lpstr>
      <vt:lpstr>Obiettivi europei</vt:lpstr>
      <vt:lpstr>Corte dei conti europea: rapporto 10/2020</vt:lpstr>
      <vt:lpstr>Bilancio della CO2 (secondo TELT)</vt:lpstr>
      <vt:lpstr>Ma… il cantiere non potrà essere aperto prima del 2023</vt:lpstr>
      <vt:lpstr>Ma…</vt:lpstr>
      <vt:lpstr>Calcolo della CO2 che si potrebbe risparmiare (1) </vt:lpstr>
      <vt:lpstr>Calcolo della CO2 che si potrebbe risparmiare (2)</vt:lpstr>
      <vt:lpstr>Presentazione standard di PowerPoint</vt:lpstr>
      <vt:lpstr>Ma… il riparto modale europeo è insensibile alle infrastrutture</vt:lpstr>
      <vt:lpstr>Parere autorevole</vt:lpstr>
      <vt:lpstr>Se il riparto modale si riduce alla metà …</vt:lpstr>
      <vt:lpstr>Traffico «Torino-Lione», incluso il Monte Bianco: realtà e «previsioni» (di TELT)</vt:lpstr>
      <vt:lpstr>Ma… evoluzione del traffico sull’arco alpino</vt:lpstr>
      <vt:lpstr>Tasso di crescita 5 volte più basso …</vt:lpstr>
      <vt:lpstr>Le "previsioni" dei promotori al 2035</vt:lpstr>
      <vt:lpstr>Ma…</vt:lpstr>
      <vt:lpstr>Emissioni coi dati e i parametri di TELT</vt:lpstr>
      <vt:lpstr>Emissioni della strada se il traffico continua a crescere</vt:lpstr>
      <vt:lpstr>Il caso emblematico del tunnel Torino-Lione</vt:lpstr>
      <vt:lpstr>Dati manipolati?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Penali e accordi internazionali</dc:title>
  <dc:creator>Angelo Tartaglia</dc:creator>
  <cp:lastModifiedBy>click@mayombe.eu</cp:lastModifiedBy>
  <cp:revision>153</cp:revision>
  <dcterms:created xsi:type="dcterms:W3CDTF">2021-05-16T07:44:00Z</dcterms:created>
  <dcterms:modified xsi:type="dcterms:W3CDTF">2023-07-05T08:59:29Z</dcterms:modified>
</cp:coreProperties>
</file>